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132"/>
  </p:notesMasterIdLst>
  <p:sldIdLst>
    <p:sldId id="257" r:id="rId5"/>
    <p:sldId id="383" r:id="rId6"/>
    <p:sldId id="484" r:id="rId7"/>
    <p:sldId id="485" r:id="rId8"/>
    <p:sldId id="486" r:id="rId9"/>
    <p:sldId id="487" r:id="rId10"/>
    <p:sldId id="451" r:id="rId11"/>
    <p:sldId id="488" r:id="rId12"/>
    <p:sldId id="454" r:id="rId13"/>
    <p:sldId id="489" r:id="rId14"/>
    <p:sldId id="490" r:id="rId15"/>
    <p:sldId id="491" r:id="rId16"/>
    <p:sldId id="492" r:id="rId17"/>
    <p:sldId id="493" r:id="rId18"/>
    <p:sldId id="494" r:id="rId19"/>
    <p:sldId id="495" r:id="rId20"/>
    <p:sldId id="496" r:id="rId21"/>
    <p:sldId id="499" r:id="rId22"/>
    <p:sldId id="497" r:id="rId23"/>
    <p:sldId id="498" r:id="rId24"/>
    <p:sldId id="500" r:id="rId25"/>
    <p:sldId id="501" r:id="rId26"/>
    <p:sldId id="502" r:id="rId27"/>
    <p:sldId id="503" r:id="rId28"/>
    <p:sldId id="504" r:id="rId29"/>
    <p:sldId id="505" r:id="rId30"/>
    <p:sldId id="507" r:id="rId31"/>
    <p:sldId id="506"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41" r:id="rId45"/>
    <p:sldId id="520"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533" r:id="rId59"/>
    <p:sldId id="534" r:id="rId60"/>
    <p:sldId id="535" r:id="rId61"/>
    <p:sldId id="536" r:id="rId62"/>
    <p:sldId id="537" r:id="rId63"/>
    <p:sldId id="538" r:id="rId64"/>
    <p:sldId id="539" r:id="rId65"/>
    <p:sldId id="540" r:id="rId66"/>
    <p:sldId id="542" r:id="rId67"/>
    <p:sldId id="543" r:id="rId68"/>
    <p:sldId id="544" r:id="rId69"/>
    <p:sldId id="545" r:id="rId70"/>
    <p:sldId id="546" r:id="rId71"/>
    <p:sldId id="547" r:id="rId72"/>
    <p:sldId id="548" r:id="rId73"/>
    <p:sldId id="549" r:id="rId74"/>
    <p:sldId id="550" r:id="rId75"/>
    <p:sldId id="551" r:id="rId76"/>
    <p:sldId id="552" r:id="rId77"/>
    <p:sldId id="553" r:id="rId78"/>
    <p:sldId id="554" r:id="rId79"/>
    <p:sldId id="555" r:id="rId80"/>
    <p:sldId id="556" r:id="rId81"/>
    <p:sldId id="557" r:id="rId82"/>
    <p:sldId id="558" r:id="rId83"/>
    <p:sldId id="559" r:id="rId84"/>
    <p:sldId id="560" r:id="rId85"/>
    <p:sldId id="561" r:id="rId86"/>
    <p:sldId id="562" r:id="rId87"/>
    <p:sldId id="563" r:id="rId88"/>
    <p:sldId id="564" r:id="rId89"/>
    <p:sldId id="565" r:id="rId90"/>
    <p:sldId id="566" r:id="rId91"/>
    <p:sldId id="567" r:id="rId92"/>
    <p:sldId id="568" r:id="rId93"/>
    <p:sldId id="569" r:id="rId94"/>
    <p:sldId id="570" r:id="rId95"/>
    <p:sldId id="571" r:id="rId96"/>
    <p:sldId id="572" r:id="rId97"/>
    <p:sldId id="573" r:id="rId98"/>
    <p:sldId id="599" r:id="rId99"/>
    <p:sldId id="600" r:id="rId100"/>
    <p:sldId id="601" r:id="rId101"/>
    <p:sldId id="602" r:id="rId102"/>
    <p:sldId id="603" r:id="rId103"/>
    <p:sldId id="604" r:id="rId104"/>
    <p:sldId id="605" r:id="rId105"/>
    <p:sldId id="574" r:id="rId106"/>
    <p:sldId id="575" r:id="rId107"/>
    <p:sldId id="576" r:id="rId108"/>
    <p:sldId id="577" r:id="rId109"/>
    <p:sldId id="578" r:id="rId110"/>
    <p:sldId id="579" r:id="rId111"/>
    <p:sldId id="580" r:id="rId112"/>
    <p:sldId id="581" r:id="rId113"/>
    <p:sldId id="583" r:id="rId114"/>
    <p:sldId id="584" r:id="rId115"/>
    <p:sldId id="585" r:id="rId116"/>
    <p:sldId id="586" r:id="rId117"/>
    <p:sldId id="587" r:id="rId118"/>
    <p:sldId id="588" r:id="rId119"/>
    <p:sldId id="589" r:id="rId120"/>
    <p:sldId id="591" r:id="rId121"/>
    <p:sldId id="590" r:id="rId122"/>
    <p:sldId id="592" r:id="rId123"/>
    <p:sldId id="593" r:id="rId124"/>
    <p:sldId id="594" r:id="rId125"/>
    <p:sldId id="595" r:id="rId126"/>
    <p:sldId id="596" r:id="rId127"/>
    <p:sldId id="597" r:id="rId128"/>
    <p:sldId id="598" r:id="rId129"/>
    <p:sldId id="582" r:id="rId130"/>
    <p:sldId id="27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C73DF-4ACA-4A4E-BE24-698A41846534}"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F0832-C019-46EE-973A-B4AFD6309CA0}" type="slidenum">
              <a:rPr lang="en-US" smtClean="0"/>
              <a:t>‹#›</a:t>
            </a:fld>
            <a:endParaRPr lang="en-US"/>
          </a:p>
        </p:txBody>
      </p:sp>
    </p:spTree>
    <p:extLst>
      <p:ext uri="{BB962C8B-B14F-4D97-AF65-F5344CB8AC3E}">
        <p14:creationId xmlns:p14="http://schemas.microsoft.com/office/powerpoint/2010/main" val="24713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a:t>
            </a:fld>
            <a:endParaRPr lang="en-US"/>
          </a:p>
        </p:txBody>
      </p:sp>
    </p:spTree>
    <p:extLst>
      <p:ext uri="{BB962C8B-B14F-4D97-AF65-F5344CB8AC3E}">
        <p14:creationId xmlns:p14="http://schemas.microsoft.com/office/powerpoint/2010/main" val="355077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a:t>
            </a:fld>
            <a:endParaRPr lang="en-US"/>
          </a:p>
        </p:txBody>
      </p:sp>
    </p:spTree>
    <p:extLst>
      <p:ext uri="{BB962C8B-B14F-4D97-AF65-F5344CB8AC3E}">
        <p14:creationId xmlns:p14="http://schemas.microsoft.com/office/powerpoint/2010/main" val="39067276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100</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101</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102</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103</a:t>
            </a:fld>
            <a:endParaRPr lang="en-US"/>
          </a:p>
        </p:txBody>
      </p:sp>
    </p:spTree>
    <p:extLst>
      <p:ext uri="{BB962C8B-B14F-4D97-AF65-F5344CB8AC3E}">
        <p14:creationId xmlns:p14="http://schemas.microsoft.com/office/powerpoint/2010/main" val="3617841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104</a:t>
            </a:fld>
            <a:endParaRPr lang="en-US"/>
          </a:p>
        </p:txBody>
      </p:sp>
    </p:spTree>
    <p:extLst>
      <p:ext uri="{BB962C8B-B14F-4D97-AF65-F5344CB8AC3E}">
        <p14:creationId xmlns:p14="http://schemas.microsoft.com/office/powerpoint/2010/main" val="1582918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105</a:t>
            </a:fld>
            <a:endParaRPr lang="en-US"/>
          </a:p>
        </p:txBody>
      </p:sp>
    </p:spTree>
    <p:extLst>
      <p:ext uri="{BB962C8B-B14F-4D97-AF65-F5344CB8AC3E}">
        <p14:creationId xmlns:p14="http://schemas.microsoft.com/office/powerpoint/2010/main" val="1241901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106</a:t>
            </a:fld>
            <a:endParaRPr lang="en-US"/>
          </a:p>
        </p:txBody>
      </p:sp>
    </p:spTree>
    <p:extLst>
      <p:ext uri="{BB962C8B-B14F-4D97-AF65-F5344CB8AC3E}">
        <p14:creationId xmlns:p14="http://schemas.microsoft.com/office/powerpoint/2010/main" val="14163643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107</a:t>
            </a:fld>
            <a:endParaRPr lang="en-US"/>
          </a:p>
        </p:txBody>
      </p:sp>
    </p:spTree>
    <p:extLst>
      <p:ext uri="{BB962C8B-B14F-4D97-AF65-F5344CB8AC3E}">
        <p14:creationId xmlns:p14="http://schemas.microsoft.com/office/powerpoint/2010/main" val="2818518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108</a:t>
            </a:fld>
            <a:endParaRPr lang="en-US"/>
          </a:p>
        </p:txBody>
      </p:sp>
    </p:spTree>
    <p:extLst>
      <p:ext uri="{BB962C8B-B14F-4D97-AF65-F5344CB8AC3E}">
        <p14:creationId xmlns:p14="http://schemas.microsoft.com/office/powerpoint/2010/main" val="24539977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109</a:t>
            </a:fld>
            <a:endParaRPr lang="en-US"/>
          </a:p>
        </p:txBody>
      </p:sp>
    </p:spTree>
    <p:extLst>
      <p:ext uri="{BB962C8B-B14F-4D97-AF65-F5344CB8AC3E}">
        <p14:creationId xmlns:p14="http://schemas.microsoft.com/office/powerpoint/2010/main" val="276190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a:t>
            </a:fld>
            <a:endParaRPr lang="en-US"/>
          </a:p>
        </p:txBody>
      </p:sp>
    </p:spTree>
    <p:extLst>
      <p:ext uri="{BB962C8B-B14F-4D97-AF65-F5344CB8AC3E}">
        <p14:creationId xmlns:p14="http://schemas.microsoft.com/office/powerpoint/2010/main" val="23450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110</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111</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112</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113</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114</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115</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116</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117</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118</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119</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a:t>
            </a:fld>
            <a:endParaRPr lang="en-US"/>
          </a:p>
        </p:txBody>
      </p:sp>
    </p:spTree>
    <p:extLst>
      <p:ext uri="{BB962C8B-B14F-4D97-AF65-F5344CB8AC3E}">
        <p14:creationId xmlns:p14="http://schemas.microsoft.com/office/powerpoint/2010/main" val="2758368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120</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121</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122</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123</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124</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125</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126</a:t>
            </a:fld>
            <a:endParaRPr lang="en-US"/>
          </a:p>
        </p:txBody>
      </p:sp>
    </p:spTree>
    <p:extLst>
      <p:ext uri="{BB962C8B-B14F-4D97-AF65-F5344CB8AC3E}">
        <p14:creationId xmlns:p14="http://schemas.microsoft.com/office/powerpoint/2010/main" val="25022751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127</a:t>
            </a:fld>
            <a:endParaRPr lang="en-US"/>
          </a:p>
        </p:txBody>
      </p:sp>
    </p:spTree>
    <p:extLst>
      <p:ext uri="{BB962C8B-B14F-4D97-AF65-F5344CB8AC3E}">
        <p14:creationId xmlns:p14="http://schemas.microsoft.com/office/powerpoint/2010/main" val="102500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13</a:t>
            </a:fld>
            <a:endParaRPr lang="en-US"/>
          </a:p>
        </p:txBody>
      </p:sp>
    </p:spTree>
    <p:extLst>
      <p:ext uri="{BB962C8B-B14F-4D97-AF65-F5344CB8AC3E}">
        <p14:creationId xmlns:p14="http://schemas.microsoft.com/office/powerpoint/2010/main" val="421304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14</a:t>
            </a:fld>
            <a:endParaRPr lang="en-US"/>
          </a:p>
        </p:txBody>
      </p:sp>
    </p:spTree>
    <p:extLst>
      <p:ext uri="{BB962C8B-B14F-4D97-AF65-F5344CB8AC3E}">
        <p14:creationId xmlns:p14="http://schemas.microsoft.com/office/powerpoint/2010/main" val="349515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15</a:t>
            </a:fld>
            <a:endParaRPr lang="en-US"/>
          </a:p>
        </p:txBody>
      </p:sp>
    </p:spTree>
    <p:extLst>
      <p:ext uri="{BB962C8B-B14F-4D97-AF65-F5344CB8AC3E}">
        <p14:creationId xmlns:p14="http://schemas.microsoft.com/office/powerpoint/2010/main" val="132486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16</a:t>
            </a:fld>
            <a:endParaRPr lang="en-US"/>
          </a:p>
        </p:txBody>
      </p:sp>
    </p:spTree>
    <p:extLst>
      <p:ext uri="{BB962C8B-B14F-4D97-AF65-F5344CB8AC3E}">
        <p14:creationId xmlns:p14="http://schemas.microsoft.com/office/powerpoint/2010/main" val="214891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17</a:t>
            </a:fld>
            <a:endParaRPr lang="en-US"/>
          </a:p>
        </p:txBody>
      </p:sp>
    </p:spTree>
    <p:extLst>
      <p:ext uri="{BB962C8B-B14F-4D97-AF65-F5344CB8AC3E}">
        <p14:creationId xmlns:p14="http://schemas.microsoft.com/office/powerpoint/2010/main" val="27438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18</a:t>
            </a:fld>
            <a:endParaRPr lang="en-US"/>
          </a:p>
        </p:txBody>
      </p:sp>
    </p:spTree>
    <p:extLst>
      <p:ext uri="{BB962C8B-B14F-4D97-AF65-F5344CB8AC3E}">
        <p14:creationId xmlns:p14="http://schemas.microsoft.com/office/powerpoint/2010/main" val="2915315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19</a:t>
            </a:fld>
            <a:endParaRPr lang="en-US"/>
          </a:p>
        </p:txBody>
      </p:sp>
    </p:spTree>
    <p:extLst>
      <p:ext uri="{BB962C8B-B14F-4D97-AF65-F5344CB8AC3E}">
        <p14:creationId xmlns:p14="http://schemas.microsoft.com/office/powerpoint/2010/main" val="157385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a:t>
            </a:fld>
            <a:endParaRPr lang="en-US"/>
          </a:p>
        </p:txBody>
      </p:sp>
    </p:spTree>
    <p:extLst>
      <p:ext uri="{BB962C8B-B14F-4D97-AF65-F5344CB8AC3E}">
        <p14:creationId xmlns:p14="http://schemas.microsoft.com/office/powerpoint/2010/main" val="3174051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20</a:t>
            </a:fld>
            <a:endParaRPr lang="en-US"/>
          </a:p>
        </p:txBody>
      </p:sp>
    </p:spTree>
    <p:extLst>
      <p:ext uri="{BB962C8B-B14F-4D97-AF65-F5344CB8AC3E}">
        <p14:creationId xmlns:p14="http://schemas.microsoft.com/office/powerpoint/2010/main" val="22987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21</a:t>
            </a:fld>
            <a:endParaRPr lang="en-US"/>
          </a:p>
        </p:txBody>
      </p:sp>
    </p:spTree>
    <p:extLst>
      <p:ext uri="{BB962C8B-B14F-4D97-AF65-F5344CB8AC3E}">
        <p14:creationId xmlns:p14="http://schemas.microsoft.com/office/powerpoint/2010/main" val="2362276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22</a:t>
            </a:fld>
            <a:endParaRPr lang="en-US"/>
          </a:p>
        </p:txBody>
      </p:sp>
    </p:spTree>
    <p:extLst>
      <p:ext uri="{BB962C8B-B14F-4D97-AF65-F5344CB8AC3E}">
        <p14:creationId xmlns:p14="http://schemas.microsoft.com/office/powerpoint/2010/main" val="3401549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23</a:t>
            </a:fld>
            <a:endParaRPr lang="en-US"/>
          </a:p>
        </p:txBody>
      </p:sp>
    </p:spTree>
    <p:extLst>
      <p:ext uri="{BB962C8B-B14F-4D97-AF65-F5344CB8AC3E}">
        <p14:creationId xmlns:p14="http://schemas.microsoft.com/office/powerpoint/2010/main" val="104189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24</a:t>
            </a:fld>
            <a:endParaRPr lang="en-US"/>
          </a:p>
        </p:txBody>
      </p:sp>
    </p:spTree>
    <p:extLst>
      <p:ext uri="{BB962C8B-B14F-4D97-AF65-F5344CB8AC3E}">
        <p14:creationId xmlns:p14="http://schemas.microsoft.com/office/powerpoint/2010/main" val="4073824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25</a:t>
            </a:fld>
            <a:endParaRPr lang="en-US"/>
          </a:p>
        </p:txBody>
      </p:sp>
    </p:spTree>
    <p:extLst>
      <p:ext uri="{BB962C8B-B14F-4D97-AF65-F5344CB8AC3E}">
        <p14:creationId xmlns:p14="http://schemas.microsoft.com/office/powerpoint/2010/main" val="117841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26</a:t>
            </a:fld>
            <a:endParaRPr lang="en-US"/>
          </a:p>
        </p:txBody>
      </p:sp>
    </p:spTree>
    <p:extLst>
      <p:ext uri="{BB962C8B-B14F-4D97-AF65-F5344CB8AC3E}">
        <p14:creationId xmlns:p14="http://schemas.microsoft.com/office/powerpoint/2010/main" val="1164517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27</a:t>
            </a:fld>
            <a:endParaRPr lang="en-US"/>
          </a:p>
        </p:txBody>
      </p:sp>
    </p:spTree>
    <p:extLst>
      <p:ext uri="{BB962C8B-B14F-4D97-AF65-F5344CB8AC3E}">
        <p14:creationId xmlns:p14="http://schemas.microsoft.com/office/powerpoint/2010/main" val="264166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28</a:t>
            </a:fld>
            <a:endParaRPr lang="en-US"/>
          </a:p>
        </p:txBody>
      </p:sp>
    </p:spTree>
    <p:extLst>
      <p:ext uri="{BB962C8B-B14F-4D97-AF65-F5344CB8AC3E}">
        <p14:creationId xmlns:p14="http://schemas.microsoft.com/office/powerpoint/2010/main" val="611063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29</a:t>
            </a:fld>
            <a:endParaRPr lang="en-US"/>
          </a:p>
        </p:txBody>
      </p:sp>
    </p:spTree>
    <p:extLst>
      <p:ext uri="{BB962C8B-B14F-4D97-AF65-F5344CB8AC3E}">
        <p14:creationId xmlns:p14="http://schemas.microsoft.com/office/powerpoint/2010/main" val="50423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a:t>
            </a:fld>
            <a:endParaRPr lang="en-US"/>
          </a:p>
        </p:txBody>
      </p:sp>
    </p:spTree>
    <p:extLst>
      <p:ext uri="{BB962C8B-B14F-4D97-AF65-F5344CB8AC3E}">
        <p14:creationId xmlns:p14="http://schemas.microsoft.com/office/powerpoint/2010/main" val="262719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30</a:t>
            </a:fld>
            <a:endParaRPr lang="en-US"/>
          </a:p>
        </p:txBody>
      </p:sp>
    </p:spTree>
    <p:extLst>
      <p:ext uri="{BB962C8B-B14F-4D97-AF65-F5344CB8AC3E}">
        <p14:creationId xmlns:p14="http://schemas.microsoft.com/office/powerpoint/2010/main" val="95629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31</a:t>
            </a:fld>
            <a:endParaRPr lang="en-US"/>
          </a:p>
        </p:txBody>
      </p:sp>
    </p:spTree>
    <p:extLst>
      <p:ext uri="{BB962C8B-B14F-4D97-AF65-F5344CB8AC3E}">
        <p14:creationId xmlns:p14="http://schemas.microsoft.com/office/powerpoint/2010/main" val="791681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32</a:t>
            </a:fld>
            <a:endParaRPr lang="en-US"/>
          </a:p>
        </p:txBody>
      </p:sp>
    </p:spTree>
    <p:extLst>
      <p:ext uri="{BB962C8B-B14F-4D97-AF65-F5344CB8AC3E}">
        <p14:creationId xmlns:p14="http://schemas.microsoft.com/office/powerpoint/2010/main" val="3892222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33</a:t>
            </a:fld>
            <a:endParaRPr lang="en-US"/>
          </a:p>
        </p:txBody>
      </p:sp>
    </p:spTree>
    <p:extLst>
      <p:ext uri="{BB962C8B-B14F-4D97-AF65-F5344CB8AC3E}">
        <p14:creationId xmlns:p14="http://schemas.microsoft.com/office/powerpoint/2010/main" val="4235313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34</a:t>
            </a:fld>
            <a:endParaRPr lang="en-US"/>
          </a:p>
        </p:txBody>
      </p:sp>
    </p:spTree>
    <p:extLst>
      <p:ext uri="{BB962C8B-B14F-4D97-AF65-F5344CB8AC3E}">
        <p14:creationId xmlns:p14="http://schemas.microsoft.com/office/powerpoint/2010/main" val="2624941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35</a:t>
            </a:fld>
            <a:endParaRPr lang="en-US"/>
          </a:p>
        </p:txBody>
      </p:sp>
    </p:spTree>
    <p:extLst>
      <p:ext uri="{BB962C8B-B14F-4D97-AF65-F5344CB8AC3E}">
        <p14:creationId xmlns:p14="http://schemas.microsoft.com/office/powerpoint/2010/main" val="4248365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36</a:t>
            </a:fld>
            <a:endParaRPr lang="en-US"/>
          </a:p>
        </p:txBody>
      </p:sp>
    </p:spTree>
    <p:extLst>
      <p:ext uri="{BB962C8B-B14F-4D97-AF65-F5344CB8AC3E}">
        <p14:creationId xmlns:p14="http://schemas.microsoft.com/office/powerpoint/2010/main" val="4136289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37</a:t>
            </a:fld>
            <a:endParaRPr lang="en-US"/>
          </a:p>
        </p:txBody>
      </p:sp>
    </p:spTree>
    <p:extLst>
      <p:ext uri="{BB962C8B-B14F-4D97-AF65-F5344CB8AC3E}">
        <p14:creationId xmlns:p14="http://schemas.microsoft.com/office/powerpoint/2010/main" val="3252724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38</a:t>
            </a:fld>
            <a:endParaRPr lang="en-US"/>
          </a:p>
        </p:txBody>
      </p:sp>
    </p:spTree>
    <p:extLst>
      <p:ext uri="{BB962C8B-B14F-4D97-AF65-F5344CB8AC3E}">
        <p14:creationId xmlns:p14="http://schemas.microsoft.com/office/powerpoint/2010/main" val="859739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39</a:t>
            </a:fld>
            <a:endParaRPr lang="en-US"/>
          </a:p>
        </p:txBody>
      </p:sp>
    </p:spTree>
    <p:extLst>
      <p:ext uri="{BB962C8B-B14F-4D97-AF65-F5344CB8AC3E}">
        <p14:creationId xmlns:p14="http://schemas.microsoft.com/office/powerpoint/2010/main" val="261010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a:t>
            </a:fld>
            <a:endParaRPr lang="en-US"/>
          </a:p>
        </p:txBody>
      </p:sp>
    </p:spTree>
    <p:extLst>
      <p:ext uri="{BB962C8B-B14F-4D97-AF65-F5344CB8AC3E}">
        <p14:creationId xmlns:p14="http://schemas.microsoft.com/office/powerpoint/2010/main" val="203771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40</a:t>
            </a:fld>
            <a:endParaRPr lang="en-US"/>
          </a:p>
        </p:txBody>
      </p:sp>
    </p:spTree>
    <p:extLst>
      <p:ext uri="{BB962C8B-B14F-4D97-AF65-F5344CB8AC3E}">
        <p14:creationId xmlns:p14="http://schemas.microsoft.com/office/powerpoint/2010/main" val="96688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41</a:t>
            </a:fld>
            <a:endParaRPr lang="en-US"/>
          </a:p>
        </p:txBody>
      </p:sp>
    </p:spTree>
    <p:extLst>
      <p:ext uri="{BB962C8B-B14F-4D97-AF65-F5344CB8AC3E}">
        <p14:creationId xmlns:p14="http://schemas.microsoft.com/office/powerpoint/2010/main" val="192833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42</a:t>
            </a:fld>
            <a:endParaRPr lang="en-US"/>
          </a:p>
        </p:txBody>
      </p:sp>
    </p:spTree>
    <p:extLst>
      <p:ext uri="{BB962C8B-B14F-4D97-AF65-F5344CB8AC3E}">
        <p14:creationId xmlns:p14="http://schemas.microsoft.com/office/powerpoint/2010/main" val="138424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43</a:t>
            </a:fld>
            <a:endParaRPr lang="en-US"/>
          </a:p>
        </p:txBody>
      </p:sp>
    </p:spTree>
    <p:extLst>
      <p:ext uri="{BB962C8B-B14F-4D97-AF65-F5344CB8AC3E}">
        <p14:creationId xmlns:p14="http://schemas.microsoft.com/office/powerpoint/2010/main" val="1155847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44</a:t>
            </a:fld>
            <a:endParaRPr lang="en-US"/>
          </a:p>
        </p:txBody>
      </p:sp>
    </p:spTree>
    <p:extLst>
      <p:ext uri="{BB962C8B-B14F-4D97-AF65-F5344CB8AC3E}">
        <p14:creationId xmlns:p14="http://schemas.microsoft.com/office/powerpoint/2010/main" val="32920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45</a:t>
            </a:fld>
            <a:endParaRPr lang="en-US"/>
          </a:p>
        </p:txBody>
      </p:sp>
    </p:spTree>
    <p:extLst>
      <p:ext uri="{BB962C8B-B14F-4D97-AF65-F5344CB8AC3E}">
        <p14:creationId xmlns:p14="http://schemas.microsoft.com/office/powerpoint/2010/main" val="858819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46</a:t>
            </a:fld>
            <a:endParaRPr lang="en-US"/>
          </a:p>
        </p:txBody>
      </p:sp>
    </p:spTree>
    <p:extLst>
      <p:ext uri="{BB962C8B-B14F-4D97-AF65-F5344CB8AC3E}">
        <p14:creationId xmlns:p14="http://schemas.microsoft.com/office/powerpoint/2010/main" val="3250918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47</a:t>
            </a:fld>
            <a:endParaRPr lang="en-US"/>
          </a:p>
        </p:txBody>
      </p:sp>
    </p:spTree>
    <p:extLst>
      <p:ext uri="{BB962C8B-B14F-4D97-AF65-F5344CB8AC3E}">
        <p14:creationId xmlns:p14="http://schemas.microsoft.com/office/powerpoint/2010/main" val="10151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48</a:t>
            </a:fld>
            <a:endParaRPr lang="en-US"/>
          </a:p>
        </p:txBody>
      </p:sp>
    </p:spTree>
    <p:extLst>
      <p:ext uri="{BB962C8B-B14F-4D97-AF65-F5344CB8AC3E}">
        <p14:creationId xmlns:p14="http://schemas.microsoft.com/office/powerpoint/2010/main" val="3201844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49</a:t>
            </a:fld>
            <a:endParaRPr lang="en-US"/>
          </a:p>
        </p:txBody>
      </p:sp>
    </p:spTree>
    <p:extLst>
      <p:ext uri="{BB962C8B-B14F-4D97-AF65-F5344CB8AC3E}">
        <p14:creationId xmlns:p14="http://schemas.microsoft.com/office/powerpoint/2010/main" val="287233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a:t>
            </a:fld>
            <a:endParaRPr lang="en-US"/>
          </a:p>
        </p:txBody>
      </p:sp>
    </p:spTree>
    <p:extLst>
      <p:ext uri="{BB962C8B-B14F-4D97-AF65-F5344CB8AC3E}">
        <p14:creationId xmlns:p14="http://schemas.microsoft.com/office/powerpoint/2010/main" val="2012831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50</a:t>
            </a:fld>
            <a:endParaRPr lang="en-US"/>
          </a:p>
        </p:txBody>
      </p:sp>
    </p:spTree>
    <p:extLst>
      <p:ext uri="{BB962C8B-B14F-4D97-AF65-F5344CB8AC3E}">
        <p14:creationId xmlns:p14="http://schemas.microsoft.com/office/powerpoint/2010/main" val="4204359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51</a:t>
            </a:fld>
            <a:endParaRPr lang="en-US"/>
          </a:p>
        </p:txBody>
      </p:sp>
    </p:spTree>
    <p:extLst>
      <p:ext uri="{BB962C8B-B14F-4D97-AF65-F5344CB8AC3E}">
        <p14:creationId xmlns:p14="http://schemas.microsoft.com/office/powerpoint/2010/main" val="2074086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52</a:t>
            </a:fld>
            <a:endParaRPr lang="en-US"/>
          </a:p>
        </p:txBody>
      </p:sp>
    </p:spTree>
    <p:extLst>
      <p:ext uri="{BB962C8B-B14F-4D97-AF65-F5344CB8AC3E}">
        <p14:creationId xmlns:p14="http://schemas.microsoft.com/office/powerpoint/2010/main" val="3657159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53</a:t>
            </a:fld>
            <a:endParaRPr lang="en-US"/>
          </a:p>
        </p:txBody>
      </p:sp>
    </p:spTree>
    <p:extLst>
      <p:ext uri="{BB962C8B-B14F-4D97-AF65-F5344CB8AC3E}">
        <p14:creationId xmlns:p14="http://schemas.microsoft.com/office/powerpoint/2010/main" val="1315812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54</a:t>
            </a:fld>
            <a:endParaRPr lang="en-US"/>
          </a:p>
        </p:txBody>
      </p:sp>
    </p:spTree>
    <p:extLst>
      <p:ext uri="{BB962C8B-B14F-4D97-AF65-F5344CB8AC3E}">
        <p14:creationId xmlns:p14="http://schemas.microsoft.com/office/powerpoint/2010/main" val="1558160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55</a:t>
            </a:fld>
            <a:endParaRPr lang="en-US"/>
          </a:p>
        </p:txBody>
      </p:sp>
    </p:spTree>
    <p:extLst>
      <p:ext uri="{BB962C8B-B14F-4D97-AF65-F5344CB8AC3E}">
        <p14:creationId xmlns:p14="http://schemas.microsoft.com/office/powerpoint/2010/main" val="591839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56</a:t>
            </a:fld>
            <a:endParaRPr lang="en-US"/>
          </a:p>
        </p:txBody>
      </p:sp>
    </p:spTree>
    <p:extLst>
      <p:ext uri="{BB962C8B-B14F-4D97-AF65-F5344CB8AC3E}">
        <p14:creationId xmlns:p14="http://schemas.microsoft.com/office/powerpoint/2010/main" val="190519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57</a:t>
            </a:fld>
            <a:endParaRPr lang="en-US"/>
          </a:p>
        </p:txBody>
      </p:sp>
    </p:spTree>
    <p:extLst>
      <p:ext uri="{BB962C8B-B14F-4D97-AF65-F5344CB8AC3E}">
        <p14:creationId xmlns:p14="http://schemas.microsoft.com/office/powerpoint/2010/main" val="4180493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58</a:t>
            </a:fld>
            <a:endParaRPr lang="en-US"/>
          </a:p>
        </p:txBody>
      </p:sp>
    </p:spTree>
    <p:extLst>
      <p:ext uri="{BB962C8B-B14F-4D97-AF65-F5344CB8AC3E}">
        <p14:creationId xmlns:p14="http://schemas.microsoft.com/office/powerpoint/2010/main" val="3978662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59</a:t>
            </a:fld>
            <a:endParaRPr lang="en-US"/>
          </a:p>
        </p:txBody>
      </p:sp>
    </p:spTree>
    <p:extLst>
      <p:ext uri="{BB962C8B-B14F-4D97-AF65-F5344CB8AC3E}">
        <p14:creationId xmlns:p14="http://schemas.microsoft.com/office/powerpoint/2010/main" val="187881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a:t>
            </a:fld>
            <a:endParaRPr lang="en-US"/>
          </a:p>
        </p:txBody>
      </p:sp>
    </p:spTree>
    <p:extLst>
      <p:ext uri="{BB962C8B-B14F-4D97-AF65-F5344CB8AC3E}">
        <p14:creationId xmlns:p14="http://schemas.microsoft.com/office/powerpoint/2010/main" val="19995595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60</a:t>
            </a:fld>
            <a:endParaRPr lang="en-US"/>
          </a:p>
        </p:txBody>
      </p:sp>
    </p:spTree>
    <p:extLst>
      <p:ext uri="{BB962C8B-B14F-4D97-AF65-F5344CB8AC3E}">
        <p14:creationId xmlns:p14="http://schemas.microsoft.com/office/powerpoint/2010/main" val="1325066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61</a:t>
            </a:fld>
            <a:endParaRPr lang="en-US"/>
          </a:p>
        </p:txBody>
      </p:sp>
    </p:spTree>
    <p:extLst>
      <p:ext uri="{BB962C8B-B14F-4D97-AF65-F5344CB8AC3E}">
        <p14:creationId xmlns:p14="http://schemas.microsoft.com/office/powerpoint/2010/main" val="4026817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62</a:t>
            </a:fld>
            <a:endParaRPr lang="en-US"/>
          </a:p>
        </p:txBody>
      </p:sp>
    </p:spTree>
    <p:extLst>
      <p:ext uri="{BB962C8B-B14F-4D97-AF65-F5344CB8AC3E}">
        <p14:creationId xmlns:p14="http://schemas.microsoft.com/office/powerpoint/2010/main" val="2203081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63</a:t>
            </a:fld>
            <a:endParaRPr lang="en-US"/>
          </a:p>
        </p:txBody>
      </p:sp>
    </p:spTree>
    <p:extLst>
      <p:ext uri="{BB962C8B-B14F-4D97-AF65-F5344CB8AC3E}">
        <p14:creationId xmlns:p14="http://schemas.microsoft.com/office/powerpoint/2010/main" val="2330610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64</a:t>
            </a:fld>
            <a:endParaRPr lang="en-US"/>
          </a:p>
        </p:txBody>
      </p:sp>
    </p:spTree>
    <p:extLst>
      <p:ext uri="{BB962C8B-B14F-4D97-AF65-F5344CB8AC3E}">
        <p14:creationId xmlns:p14="http://schemas.microsoft.com/office/powerpoint/2010/main" val="2422735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65</a:t>
            </a:fld>
            <a:endParaRPr lang="en-US"/>
          </a:p>
        </p:txBody>
      </p:sp>
    </p:spTree>
    <p:extLst>
      <p:ext uri="{BB962C8B-B14F-4D97-AF65-F5344CB8AC3E}">
        <p14:creationId xmlns:p14="http://schemas.microsoft.com/office/powerpoint/2010/main" val="7871557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66</a:t>
            </a:fld>
            <a:endParaRPr lang="en-US"/>
          </a:p>
        </p:txBody>
      </p:sp>
    </p:spTree>
    <p:extLst>
      <p:ext uri="{BB962C8B-B14F-4D97-AF65-F5344CB8AC3E}">
        <p14:creationId xmlns:p14="http://schemas.microsoft.com/office/powerpoint/2010/main" val="2360573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67</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68</a:t>
            </a:fld>
            <a:endParaRPr lang="en-US"/>
          </a:p>
        </p:txBody>
      </p:sp>
    </p:spTree>
    <p:extLst>
      <p:ext uri="{BB962C8B-B14F-4D97-AF65-F5344CB8AC3E}">
        <p14:creationId xmlns:p14="http://schemas.microsoft.com/office/powerpoint/2010/main" val="3178088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69</a:t>
            </a:fld>
            <a:endParaRPr lang="en-US"/>
          </a:p>
        </p:txBody>
      </p:sp>
    </p:spTree>
    <p:extLst>
      <p:ext uri="{BB962C8B-B14F-4D97-AF65-F5344CB8AC3E}">
        <p14:creationId xmlns:p14="http://schemas.microsoft.com/office/powerpoint/2010/main" val="102548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a:t>
            </a:fld>
            <a:endParaRPr lang="en-US"/>
          </a:p>
        </p:txBody>
      </p:sp>
    </p:spTree>
    <p:extLst>
      <p:ext uri="{BB962C8B-B14F-4D97-AF65-F5344CB8AC3E}">
        <p14:creationId xmlns:p14="http://schemas.microsoft.com/office/powerpoint/2010/main" val="542646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70</a:t>
            </a:fld>
            <a:endParaRPr lang="en-US"/>
          </a:p>
        </p:txBody>
      </p:sp>
    </p:spTree>
    <p:extLst>
      <p:ext uri="{BB962C8B-B14F-4D97-AF65-F5344CB8AC3E}">
        <p14:creationId xmlns:p14="http://schemas.microsoft.com/office/powerpoint/2010/main" val="2953266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71</a:t>
            </a:fld>
            <a:endParaRPr lang="en-US"/>
          </a:p>
        </p:txBody>
      </p:sp>
    </p:spTree>
    <p:extLst>
      <p:ext uri="{BB962C8B-B14F-4D97-AF65-F5344CB8AC3E}">
        <p14:creationId xmlns:p14="http://schemas.microsoft.com/office/powerpoint/2010/main" val="26610668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72</a:t>
            </a:fld>
            <a:endParaRPr lang="en-US"/>
          </a:p>
        </p:txBody>
      </p:sp>
    </p:spTree>
    <p:extLst>
      <p:ext uri="{BB962C8B-B14F-4D97-AF65-F5344CB8AC3E}">
        <p14:creationId xmlns:p14="http://schemas.microsoft.com/office/powerpoint/2010/main" val="995291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73</a:t>
            </a:fld>
            <a:endParaRPr lang="en-US"/>
          </a:p>
        </p:txBody>
      </p:sp>
    </p:spTree>
    <p:extLst>
      <p:ext uri="{BB962C8B-B14F-4D97-AF65-F5344CB8AC3E}">
        <p14:creationId xmlns:p14="http://schemas.microsoft.com/office/powerpoint/2010/main" val="4164544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74</a:t>
            </a:fld>
            <a:endParaRPr lang="en-US"/>
          </a:p>
        </p:txBody>
      </p:sp>
    </p:spTree>
    <p:extLst>
      <p:ext uri="{BB962C8B-B14F-4D97-AF65-F5344CB8AC3E}">
        <p14:creationId xmlns:p14="http://schemas.microsoft.com/office/powerpoint/2010/main" val="1727826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75</a:t>
            </a:fld>
            <a:endParaRPr lang="en-US"/>
          </a:p>
        </p:txBody>
      </p:sp>
    </p:spTree>
    <p:extLst>
      <p:ext uri="{BB962C8B-B14F-4D97-AF65-F5344CB8AC3E}">
        <p14:creationId xmlns:p14="http://schemas.microsoft.com/office/powerpoint/2010/main" val="13353372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76</a:t>
            </a:fld>
            <a:endParaRPr lang="en-US"/>
          </a:p>
        </p:txBody>
      </p:sp>
    </p:spTree>
    <p:extLst>
      <p:ext uri="{BB962C8B-B14F-4D97-AF65-F5344CB8AC3E}">
        <p14:creationId xmlns:p14="http://schemas.microsoft.com/office/powerpoint/2010/main" val="3353443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77</a:t>
            </a:fld>
            <a:endParaRPr lang="en-US"/>
          </a:p>
        </p:txBody>
      </p:sp>
    </p:spTree>
    <p:extLst>
      <p:ext uri="{BB962C8B-B14F-4D97-AF65-F5344CB8AC3E}">
        <p14:creationId xmlns:p14="http://schemas.microsoft.com/office/powerpoint/2010/main" val="2175647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78</a:t>
            </a:fld>
            <a:endParaRPr lang="en-US"/>
          </a:p>
        </p:txBody>
      </p:sp>
    </p:spTree>
    <p:extLst>
      <p:ext uri="{BB962C8B-B14F-4D97-AF65-F5344CB8AC3E}">
        <p14:creationId xmlns:p14="http://schemas.microsoft.com/office/powerpoint/2010/main" val="1532328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79</a:t>
            </a:fld>
            <a:endParaRPr lang="en-US"/>
          </a:p>
        </p:txBody>
      </p:sp>
    </p:spTree>
    <p:extLst>
      <p:ext uri="{BB962C8B-B14F-4D97-AF65-F5344CB8AC3E}">
        <p14:creationId xmlns:p14="http://schemas.microsoft.com/office/powerpoint/2010/main" val="3417906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a:t>
            </a:fld>
            <a:endParaRPr lang="en-US"/>
          </a:p>
        </p:txBody>
      </p:sp>
    </p:spTree>
    <p:extLst>
      <p:ext uri="{BB962C8B-B14F-4D97-AF65-F5344CB8AC3E}">
        <p14:creationId xmlns:p14="http://schemas.microsoft.com/office/powerpoint/2010/main" val="36473144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80</a:t>
            </a:fld>
            <a:endParaRPr lang="en-US"/>
          </a:p>
        </p:txBody>
      </p:sp>
    </p:spTree>
    <p:extLst>
      <p:ext uri="{BB962C8B-B14F-4D97-AF65-F5344CB8AC3E}">
        <p14:creationId xmlns:p14="http://schemas.microsoft.com/office/powerpoint/2010/main" val="2013289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81</a:t>
            </a:fld>
            <a:endParaRPr lang="en-US"/>
          </a:p>
        </p:txBody>
      </p:sp>
    </p:spTree>
    <p:extLst>
      <p:ext uri="{BB962C8B-B14F-4D97-AF65-F5344CB8AC3E}">
        <p14:creationId xmlns:p14="http://schemas.microsoft.com/office/powerpoint/2010/main" val="6586935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82</a:t>
            </a:fld>
            <a:endParaRPr lang="en-US"/>
          </a:p>
        </p:txBody>
      </p:sp>
    </p:spTree>
    <p:extLst>
      <p:ext uri="{BB962C8B-B14F-4D97-AF65-F5344CB8AC3E}">
        <p14:creationId xmlns:p14="http://schemas.microsoft.com/office/powerpoint/2010/main" val="1539766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83</a:t>
            </a:fld>
            <a:endParaRPr lang="en-US"/>
          </a:p>
        </p:txBody>
      </p:sp>
    </p:spTree>
    <p:extLst>
      <p:ext uri="{BB962C8B-B14F-4D97-AF65-F5344CB8AC3E}">
        <p14:creationId xmlns:p14="http://schemas.microsoft.com/office/powerpoint/2010/main" val="1376933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84</a:t>
            </a:fld>
            <a:endParaRPr lang="en-US"/>
          </a:p>
        </p:txBody>
      </p:sp>
    </p:spTree>
    <p:extLst>
      <p:ext uri="{BB962C8B-B14F-4D97-AF65-F5344CB8AC3E}">
        <p14:creationId xmlns:p14="http://schemas.microsoft.com/office/powerpoint/2010/main" val="1365730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85</a:t>
            </a:fld>
            <a:endParaRPr lang="en-US"/>
          </a:p>
        </p:txBody>
      </p:sp>
    </p:spTree>
    <p:extLst>
      <p:ext uri="{BB962C8B-B14F-4D97-AF65-F5344CB8AC3E}">
        <p14:creationId xmlns:p14="http://schemas.microsoft.com/office/powerpoint/2010/main" val="25494286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86</a:t>
            </a:fld>
            <a:endParaRPr lang="en-US"/>
          </a:p>
        </p:txBody>
      </p:sp>
    </p:spTree>
    <p:extLst>
      <p:ext uri="{BB962C8B-B14F-4D97-AF65-F5344CB8AC3E}">
        <p14:creationId xmlns:p14="http://schemas.microsoft.com/office/powerpoint/2010/main" val="32402392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87</a:t>
            </a:fld>
            <a:endParaRPr lang="en-US"/>
          </a:p>
        </p:txBody>
      </p:sp>
    </p:spTree>
    <p:extLst>
      <p:ext uri="{BB962C8B-B14F-4D97-AF65-F5344CB8AC3E}">
        <p14:creationId xmlns:p14="http://schemas.microsoft.com/office/powerpoint/2010/main" val="19209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88</a:t>
            </a:fld>
            <a:endParaRPr lang="en-US"/>
          </a:p>
        </p:txBody>
      </p:sp>
    </p:spTree>
    <p:extLst>
      <p:ext uri="{BB962C8B-B14F-4D97-AF65-F5344CB8AC3E}">
        <p14:creationId xmlns:p14="http://schemas.microsoft.com/office/powerpoint/2010/main" val="4179494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89</a:t>
            </a:fld>
            <a:endParaRPr lang="en-US"/>
          </a:p>
        </p:txBody>
      </p:sp>
    </p:spTree>
    <p:extLst>
      <p:ext uri="{BB962C8B-B14F-4D97-AF65-F5344CB8AC3E}">
        <p14:creationId xmlns:p14="http://schemas.microsoft.com/office/powerpoint/2010/main" val="371847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a:t>
            </a:fld>
            <a:endParaRPr lang="en-US"/>
          </a:p>
        </p:txBody>
      </p:sp>
    </p:spTree>
    <p:extLst>
      <p:ext uri="{BB962C8B-B14F-4D97-AF65-F5344CB8AC3E}">
        <p14:creationId xmlns:p14="http://schemas.microsoft.com/office/powerpoint/2010/main" val="205832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90</a:t>
            </a:fld>
            <a:endParaRPr lang="en-US"/>
          </a:p>
        </p:txBody>
      </p:sp>
    </p:spTree>
    <p:extLst>
      <p:ext uri="{BB962C8B-B14F-4D97-AF65-F5344CB8AC3E}">
        <p14:creationId xmlns:p14="http://schemas.microsoft.com/office/powerpoint/2010/main" val="915865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91</a:t>
            </a:fld>
            <a:endParaRPr lang="en-US"/>
          </a:p>
        </p:txBody>
      </p:sp>
    </p:spTree>
    <p:extLst>
      <p:ext uri="{BB962C8B-B14F-4D97-AF65-F5344CB8AC3E}">
        <p14:creationId xmlns:p14="http://schemas.microsoft.com/office/powerpoint/2010/main" val="8822574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92</a:t>
            </a:fld>
            <a:endParaRPr lang="en-US"/>
          </a:p>
        </p:txBody>
      </p:sp>
    </p:spTree>
    <p:extLst>
      <p:ext uri="{BB962C8B-B14F-4D97-AF65-F5344CB8AC3E}">
        <p14:creationId xmlns:p14="http://schemas.microsoft.com/office/powerpoint/2010/main" val="2671444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93</a:t>
            </a:fld>
            <a:endParaRPr lang="en-US"/>
          </a:p>
        </p:txBody>
      </p:sp>
    </p:spTree>
    <p:extLst>
      <p:ext uri="{BB962C8B-B14F-4D97-AF65-F5344CB8AC3E}">
        <p14:creationId xmlns:p14="http://schemas.microsoft.com/office/powerpoint/2010/main" val="1362900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94</a:t>
            </a:fld>
            <a:endParaRPr lang="en-US"/>
          </a:p>
        </p:txBody>
      </p:sp>
    </p:spTree>
    <p:extLst>
      <p:ext uri="{BB962C8B-B14F-4D97-AF65-F5344CB8AC3E}">
        <p14:creationId xmlns:p14="http://schemas.microsoft.com/office/powerpoint/2010/main" val="17153442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95</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96</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97</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98</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99</a:t>
            </a:fld>
            <a:endParaRPr lang="en-US"/>
          </a:p>
        </p:txBody>
      </p:sp>
    </p:spTree>
    <p:extLst>
      <p:ext uri="{BB962C8B-B14F-4D97-AF65-F5344CB8AC3E}">
        <p14:creationId xmlns:p14="http://schemas.microsoft.com/office/powerpoint/2010/main" val="246420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7"/>
            <a:ext cx="7766936" cy="1096899"/>
          </a:xfrm>
        </p:spPr>
        <p:txBody>
          <a:bodyPr anchor="t"/>
          <a:lstStyle>
            <a:lvl1pPr marL="0" indent="0" algn="r">
              <a:buNone/>
              <a:defRPr>
                <a:solidFill>
                  <a:schemeClr val="tx1">
                    <a:lumMod val="50000"/>
                    <a:lumOff val="5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4DD5E5-F825-4B33-AF67-A7F31E5A2821}"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77283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C2D58-99B7-4095-851E-63049442BAD8}"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6047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5"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8D284E-D999-40E1-8CDE-80A918580BC2}"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
        <p:nvSpPr>
          <p:cNvPr id="20" name="TextBox 19"/>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extLst>
      <p:ext uri="{BB962C8B-B14F-4D97-AF65-F5344CB8AC3E}">
        <p14:creationId xmlns:p14="http://schemas.microsoft.com/office/powerpoint/2010/main" val="2033399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92C615-F352-46CA-997F-790F5C7AB59F}"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52536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5"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F8DF6-B2D7-4891-924E-F205B4F4C5B0}"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64502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C9D3E9-44D4-4A6E-8282-3CFF4443A4B7}"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413521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37C3A-3E20-4D7B-93C7-DC2476BB2AB9}"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23934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5" y="609603"/>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7" y="609600"/>
            <a:ext cx="7060151"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BB382-714F-487B-894A-7320A737CBE1}"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19713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0A645-7812-465D-BB5E-A8CA1F1DB31F}"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29163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71"/>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DDB56-25F5-4763-9EA5-68F834D6E811}" type="datetime1">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67538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6"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69" y="2160590"/>
            <a:ext cx="4184035"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B901DB-480A-4D75-AD69-F9ABD9C9ECEB}" type="datetime1">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44528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7" y="2160983"/>
            <a:ext cx="4185623"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7" y="2737249"/>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4" y="2160983"/>
            <a:ext cx="4185619"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6" y="2737249"/>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2B31EA-9561-4FDF-BCE1-CAE98AD0C4D5}" type="datetime1">
              <a:rPr lang="en-US" smtClean="0"/>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6553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8B6BF-29BB-4022-8B48-CF48B5627A0E}" type="datetime1">
              <a:rPr lang="en-US" smtClean="0"/>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12317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E9B8A-9C1C-47BE-9A52-00A57195BE87}" type="datetime1">
              <a:rPr lang="en-US" smtClean="0"/>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299844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3" y="514928"/>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F453E-3D4D-464A-831F-EB23A5A42A12}" type="datetime1">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22183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6"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5" y="609600"/>
            <a:ext cx="8596668" cy="3845718"/>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6" y="5367338"/>
            <a:ext cx="8596667" cy="674024"/>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9743A-56F0-4312-8259-E51533341499}" type="datetime1">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27160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5"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5"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6"/>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90269F-6FC2-45F3-9E5C-EE0DAD7DBF51}" type="datetime1">
              <a:rPr lang="en-US" smtClean="0"/>
              <a:t>1/20/2024</a:t>
            </a:fld>
            <a:endParaRPr lang="en-US"/>
          </a:p>
        </p:txBody>
      </p:sp>
      <p:sp>
        <p:nvSpPr>
          <p:cNvPr id="5" name="Footer Placeholder 4"/>
          <p:cNvSpPr>
            <a:spLocks noGrp="1"/>
          </p:cNvSpPr>
          <p:nvPr>
            <p:ph type="ftr" sz="quarter" idx="3"/>
          </p:nvPr>
        </p:nvSpPr>
        <p:spPr>
          <a:xfrm>
            <a:off x="677335" y="6041366"/>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5" y="6041366"/>
            <a:ext cx="683339" cy="365125"/>
          </a:xfrm>
          <a:prstGeom prst="rect">
            <a:avLst/>
          </a:prstGeom>
        </p:spPr>
        <p:txBody>
          <a:bodyPr vert="horz" lIns="91440" tIns="45720" rIns="91440" bIns="45720" rtlCol="0" anchor="ctr"/>
          <a:lstStyle>
            <a:lvl1pPr algn="r">
              <a:defRPr sz="900">
                <a:solidFill>
                  <a:schemeClr val="accent1"/>
                </a:solidFill>
              </a:defRPr>
            </a:lvl1pPr>
          </a:lstStyle>
          <a:p>
            <a:fld id="{08716904-6FC9-413C-90D2-F791BBDFC2B7}" type="slidenum">
              <a:rPr lang="en-US" smtClean="0"/>
              <a:t>‹#›</a:t>
            </a:fld>
            <a:endParaRPr lang="en-US"/>
          </a:p>
        </p:txBody>
      </p:sp>
    </p:spTree>
    <p:extLst>
      <p:ext uri="{BB962C8B-B14F-4D97-AF65-F5344CB8AC3E}">
        <p14:creationId xmlns:p14="http://schemas.microsoft.com/office/powerpoint/2010/main" val="219740759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sldNum="0" hdr="0" ftr="0" dt="0"/>
  <p:txStyles>
    <p:titleStyle>
      <a:lvl1pPr algn="l" defTabSz="457189"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eeksforgeeks.org/deadlock-in-dbms/"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hyperlink" Target="https://www.geeksforgeeks.org/starvation-in-dbms/"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6" y="357621"/>
            <a:ext cx="8210163" cy="891629"/>
          </a:xfrm>
        </p:spPr>
        <p:style>
          <a:lnRef idx="1">
            <a:schemeClr val="accent1"/>
          </a:lnRef>
          <a:fillRef idx="3">
            <a:schemeClr val="accent1"/>
          </a:fillRef>
          <a:effectRef idx="2">
            <a:schemeClr val="accent1"/>
          </a:effectRef>
          <a:fontRef idx="minor">
            <a:schemeClr val="lt1"/>
          </a:fontRef>
        </p:style>
        <p:txBody>
          <a:bodyPr/>
          <a:lstStyle/>
          <a:p>
            <a:pPr algn="l"/>
            <a:r>
              <a:rPr lang="en-US" sz="2800" dirty="0">
                <a:solidFill>
                  <a:schemeClr val="bg1"/>
                </a:solidFill>
              </a:rPr>
              <a:t>Chapter </a:t>
            </a:r>
            <a:r>
              <a:rPr lang="en-US" sz="2800" dirty="0" smtClean="0">
                <a:solidFill>
                  <a:schemeClr val="bg1"/>
                </a:solidFill>
              </a:rPr>
              <a:t>8 Transaction Processing and Concurrency Control</a:t>
            </a:r>
            <a:endParaRPr lang="en-US" sz="2800" dirty="0">
              <a:solidFill>
                <a:schemeClr val="bg1"/>
              </a:solidFill>
            </a:endParaRPr>
          </a:p>
        </p:txBody>
      </p:sp>
      <p:sp>
        <p:nvSpPr>
          <p:cNvPr id="3" name="Subtitle 2"/>
          <p:cNvSpPr>
            <a:spLocks noGrp="1"/>
          </p:cNvSpPr>
          <p:nvPr>
            <p:ph type="subTitle" idx="1"/>
          </p:nvPr>
        </p:nvSpPr>
        <p:spPr>
          <a:xfrm>
            <a:off x="1339520" y="1481070"/>
            <a:ext cx="8094254" cy="3880088"/>
          </a:xfrm>
        </p:spPr>
        <p:txBody>
          <a:bodyPr>
            <a:normAutofit/>
          </a:bodyPr>
          <a:lstStyle/>
          <a:p>
            <a:pPr algn="l">
              <a:buClr>
                <a:schemeClr val="tx1"/>
              </a:buClr>
              <a:buSzPct val="71000"/>
            </a:pPr>
            <a:r>
              <a:rPr lang="en-US" sz="2800" dirty="0" smtClean="0">
                <a:solidFill>
                  <a:schemeClr val="tx1"/>
                </a:solidFill>
              </a:rPr>
              <a:t>8.1 Transaction</a:t>
            </a:r>
          </a:p>
          <a:p>
            <a:pPr algn="l">
              <a:buClr>
                <a:schemeClr val="tx1"/>
              </a:buClr>
              <a:buSzPct val="71000"/>
            </a:pPr>
            <a:r>
              <a:rPr lang="en-US" sz="2800" dirty="0" smtClean="0">
                <a:solidFill>
                  <a:schemeClr val="tx1"/>
                </a:solidFill>
              </a:rPr>
              <a:t>8.2 ACID Properties</a:t>
            </a:r>
          </a:p>
          <a:p>
            <a:pPr algn="l">
              <a:buClr>
                <a:schemeClr val="tx1"/>
              </a:buClr>
              <a:buSzPct val="71000"/>
            </a:pPr>
            <a:r>
              <a:rPr lang="en-US" sz="2800" dirty="0" smtClean="0">
                <a:solidFill>
                  <a:schemeClr val="tx1"/>
                </a:solidFill>
              </a:rPr>
              <a:t>8.3 Schedule</a:t>
            </a:r>
          </a:p>
          <a:p>
            <a:pPr algn="l">
              <a:buClr>
                <a:schemeClr val="tx1"/>
              </a:buClr>
              <a:buSzPct val="71000"/>
            </a:pPr>
            <a:r>
              <a:rPr lang="en-US" sz="2800" dirty="0" smtClean="0">
                <a:solidFill>
                  <a:schemeClr val="tx1"/>
                </a:solidFill>
              </a:rPr>
              <a:t>8.4 </a:t>
            </a:r>
            <a:r>
              <a:rPr lang="en-US" sz="2800" dirty="0" err="1" smtClean="0">
                <a:solidFill>
                  <a:schemeClr val="tx1"/>
                </a:solidFill>
              </a:rPr>
              <a:t>Serializability</a:t>
            </a:r>
            <a:endParaRPr lang="en-US" sz="2800" dirty="0" smtClean="0">
              <a:solidFill>
                <a:schemeClr val="tx1"/>
              </a:solidFill>
            </a:endParaRPr>
          </a:p>
          <a:p>
            <a:pPr algn="l">
              <a:buClr>
                <a:schemeClr val="tx1"/>
              </a:buClr>
              <a:buSzPct val="71000"/>
            </a:pPr>
            <a:r>
              <a:rPr lang="en-US" sz="2800" dirty="0" smtClean="0">
                <a:solidFill>
                  <a:schemeClr val="tx1"/>
                </a:solidFill>
              </a:rPr>
              <a:t>8.5 Concurrency Control</a:t>
            </a:r>
            <a:endParaRPr lang="en-US" sz="2800" dirty="0">
              <a:solidFill>
                <a:schemeClr val="tx1"/>
              </a:solidFill>
            </a:endParaRPr>
          </a:p>
          <a:p>
            <a:pPr algn="l">
              <a:buClr>
                <a:schemeClr val="tx1"/>
              </a:buClr>
              <a:buSzPct val="71000"/>
            </a:pPr>
            <a:endParaRPr lang="en-US" sz="2800" dirty="0">
              <a:solidFill>
                <a:schemeClr val="tx1"/>
              </a:solidFill>
            </a:endParaRPr>
          </a:p>
        </p:txBody>
      </p:sp>
    </p:spTree>
    <p:extLst>
      <p:ext uri="{BB962C8B-B14F-4D97-AF65-F5344CB8AC3E}">
        <p14:creationId xmlns:p14="http://schemas.microsoft.com/office/powerpoint/2010/main" val="2819078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8" y="1004925"/>
            <a:ext cx="8094254" cy="934481"/>
          </a:xfrm>
        </p:spPr>
        <p:txBody>
          <a:bodyPr>
            <a:normAutofit fontScale="92500" lnSpcReduction="10000"/>
          </a:bodyPr>
          <a:lstStyle/>
          <a:p>
            <a:pPr algn="just">
              <a:buClr>
                <a:schemeClr val="tx1"/>
              </a:buClr>
              <a:buSzPct val="71000"/>
            </a:pPr>
            <a:r>
              <a:rPr lang="en-US" sz="2800" b="1" dirty="0" smtClean="0">
                <a:solidFill>
                  <a:srgbClr val="222222"/>
                </a:solidFill>
                <a:latin typeface="arial" panose="020B0604020202020204" pitchFamily="34" charset="0"/>
              </a:rPr>
              <a:t>Atomicity− </a:t>
            </a:r>
          </a:p>
          <a:p>
            <a:pPr marL="457200" indent="-457200" algn="just">
              <a:buClr>
                <a:schemeClr val="tx1"/>
              </a:buClr>
              <a:buSzPct val="71000"/>
              <a:buFont typeface="Wingdings" panose="05000000000000000000" pitchFamily="2" charset="2"/>
              <a:buChar char="Ø"/>
            </a:pPr>
            <a:r>
              <a:rPr lang="en-US" sz="2800" b="1" dirty="0" smtClean="0">
                <a:solidFill>
                  <a:srgbClr val="222222"/>
                </a:solidFill>
                <a:latin typeface="arial" panose="020B0604020202020204" pitchFamily="34" charset="0"/>
              </a:rPr>
              <a:t>Example:</a:t>
            </a:r>
            <a:endParaRPr lang="en-US" sz="2800" b="1" dirty="0">
              <a:solidFill>
                <a:srgbClr val="222222"/>
              </a:solidFill>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98107022"/>
              </p:ext>
            </p:extLst>
          </p:nvPr>
        </p:nvGraphicFramePr>
        <p:xfrm>
          <a:off x="2282840" y="1939406"/>
          <a:ext cx="6091707" cy="1609080"/>
        </p:xfrm>
        <a:graphic>
          <a:graphicData uri="http://schemas.openxmlformats.org/drawingml/2006/table">
            <a:tbl>
              <a:tblPr/>
              <a:tblGrid>
                <a:gridCol w="2897275"/>
                <a:gridCol w="3194432"/>
              </a:tblGrid>
              <a:tr h="462860">
                <a:tc>
                  <a:txBody>
                    <a:bodyPr/>
                    <a:lstStyle/>
                    <a:p>
                      <a:pPr algn="l" fontAlgn="t"/>
                      <a:r>
                        <a:rPr lang="en-US" dirty="0" err="1">
                          <a:solidFill>
                            <a:srgbClr val="000000"/>
                          </a:solidFill>
                          <a:effectLst/>
                          <a:latin typeface="times new roman" panose="02020603050405020304" pitchFamily="18" charset="0"/>
                        </a:rPr>
                        <a:t>T1</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F0D3F5"/>
                      </a:solidFill>
                      <a:prstDash val="solid"/>
                      <a:round/>
                      <a:headEnd type="none" w="med" len="med"/>
                      <a:tailEnd type="none" w="med" len="med"/>
                    </a:lnL>
                    <a:lnR w="9525" cap="flat" cmpd="sng" algn="ctr">
                      <a:solidFill>
                        <a:srgbClr val="F0D3F5"/>
                      </a:solidFill>
                      <a:prstDash val="solid"/>
                      <a:round/>
                      <a:headEnd type="none" w="med" len="med"/>
                      <a:tailEnd type="none" w="med" len="med"/>
                    </a:lnR>
                    <a:lnT w="9525" cap="flat" cmpd="sng" algn="ctr">
                      <a:solidFill>
                        <a:srgbClr val="F0D3F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err="1">
                          <a:solidFill>
                            <a:srgbClr val="000000"/>
                          </a:solidFill>
                          <a:effectLst/>
                          <a:latin typeface="times new roman" panose="02020603050405020304" pitchFamily="18" charset="0"/>
                        </a:rPr>
                        <a:t>T2</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F0D3F5"/>
                      </a:solidFill>
                      <a:prstDash val="solid"/>
                      <a:round/>
                      <a:headEnd type="none" w="med" len="med"/>
                      <a:tailEnd type="none" w="med" len="med"/>
                    </a:lnL>
                    <a:lnR w="9525" cap="flat" cmpd="sng" algn="ctr">
                      <a:solidFill>
                        <a:srgbClr val="F0D3F5"/>
                      </a:solidFill>
                      <a:prstDash val="solid"/>
                      <a:round/>
                      <a:headEnd type="none" w="med" len="med"/>
                      <a:tailEnd type="none" w="med" len="med"/>
                    </a:lnR>
                    <a:lnT w="9525" cap="flat" cmpd="sng" algn="ctr">
                      <a:solidFill>
                        <a:srgbClr val="F0D3F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1106160">
                <a:tc>
                  <a:txBody>
                    <a:bodyPr/>
                    <a:lstStyle/>
                    <a:p>
                      <a:pPr algn="l" fontAlgn="t"/>
                      <a:r>
                        <a:rPr lang="en-US" dirty="0">
                          <a:solidFill>
                            <a:srgbClr val="000000"/>
                          </a:solidFill>
                          <a:effectLst/>
                          <a:latin typeface="verdana" panose="020B0604030504040204" pitchFamily="34" charset="0"/>
                        </a:rPr>
                        <a:t>Read(A)</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A:= </a:t>
                      </a:r>
                      <a:r>
                        <a:rPr lang="en-US" dirty="0" smtClean="0">
                          <a:solidFill>
                            <a:srgbClr val="000000"/>
                          </a:solidFill>
                          <a:effectLst/>
                          <a:latin typeface="verdana" panose="020B0604030504040204" pitchFamily="34" charset="0"/>
                        </a:rPr>
                        <a:t>A-80</a:t>
                      </a:r>
                      <a:r>
                        <a:rPr lang="en-US" dirty="0">
                          <a:solidFill>
                            <a:srgbClr val="000000"/>
                          </a:solidFill>
                          <a:effectLst/>
                          <a:latin typeface="verdana" panose="020B0604030504040204" pitchFamily="34" charset="0"/>
                        </a:rPr>
                        <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Write(A)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Read(B)</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Y:= </a:t>
                      </a:r>
                      <a:r>
                        <a:rPr lang="en-US" dirty="0" smtClean="0">
                          <a:solidFill>
                            <a:srgbClr val="000000"/>
                          </a:solidFill>
                          <a:effectLst/>
                          <a:latin typeface="verdana" panose="020B0604030504040204" pitchFamily="34" charset="0"/>
                        </a:rPr>
                        <a:t>Y+80</a:t>
                      </a:r>
                      <a:r>
                        <a:rPr lang="en-US" dirty="0">
                          <a:solidFill>
                            <a:srgbClr val="000000"/>
                          </a:solidFill>
                          <a:effectLst/>
                          <a:latin typeface="verdana" panose="020B0604030504040204" pitchFamily="34" charset="0"/>
                        </a:rPr>
                        <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Write(B)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
        <p:nvSpPr>
          <p:cNvPr id="8" name="Subtitle 2"/>
          <p:cNvSpPr txBox="1">
            <a:spLocks/>
          </p:cNvSpPr>
          <p:nvPr/>
        </p:nvSpPr>
        <p:spPr>
          <a:xfrm>
            <a:off x="1281567" y="3747752"/>
            <a:ext cx="8094254" cy="2382592"/>
          </a:xfrm>
          <a:prstGeom prst="rect">
            <a:avLst/>
          </a:prstGeom>
        </p:spPr>
        <p:txBody>
          <a:bodyPr vert="horz" lIns="91440" tIns="45720" rIns="91440" bIns="45720" rtlCol="0" anchor="t">
            <a:normAutofit fontScale="77500" lnSpcReduction="20000"/>
          </a:bodyPr>
          <a:lstStyle>
            <a:lvl1pPr marL="0" indent="0" algn="r" defTabSz="457189"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89" indent="0" algn="ctr" defTabSz="457189"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After completion of the transaction, A consists of </a:t>
            </a:r>
            <a:r>
              <a:rPr lang="en-US" sz="2800" dirty="0" err="1">
                <a:solidFill>
                  <a:srgbClr val="222222"/>
                </a:solidFill>
                <a:latin typeface="arial" panose="020B0604020202020204" pitchFamily="34" charset="0"/>
              </a:rPr>
              <a:t>Rs</a:t>
            </a:r>
            <a:r>
              <a:rPr lang="en-US" sz="2800" dirty="0">
                <a:solidFill>
                  <a:srgbClr val="222222"/>
                </a:solidFill>
                <a:latin typeface="arial" panose="020B0604020202020204" pitchFamily="34" charset="0"/>
              </a:rPr>
              <a:t> 500 and B consists of </a:t>
            </a:r>
            <a:r>
              <a:rPr lang="en-US" sz="2800" dirty="0" err="1">
                <a:solidFill>
                  <a:srgbClr val="222222"/>
                </a:solidFill>
                <a:latin typeface="arial" panose="020B0604020202020204" pitchFamily="34" charset="0"/>
              </a:rPr>
              <a:t>Rs</a:t>
            </a:r>
            <a:r>
              <a:rPr lang="en-US" sz="2800" dirty="0">
                <a:solidFill>
                  <a:srgbClr val="222222"/>
                </a:solidFill>
                <a:latin typeface="arial" panose="020B0604020202020204" pitchFamily="34" charset="0"/>
              </a:rPr>
              <a:t> 400</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If the transaction T fails after the completion of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but before completion of transaction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then the amount will be deducted from A but not added to B. This shows the inconsistent database state. In order to ensure correctness of database state, the transaction must be executed in entirety.</a:t>
            </a:r>
            <a:endParaRPr lang="en-US" sz="2800" dirty="0">
              <a:solidFill>
                <a:schemeClr val="tx1"/>
              </a:solidFill>
            </a:endParaRPr>
          </a:p>
        </p:txBody>
      </p:sp>
    </p:spTree>
    <p:extLst>
      <p:ext uri="{BB962C8B-B14F-4D97-AF65-F5344CB8AC3E}">
        <p14:creationId xmlns:p14="http://schemas.microsoft.com/office/powerpoint/2010/main" val="31457569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8"/>
            <a:ext cx="8094254" cy="1371692"/>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b="1" dirty="0" smtClean="0">
                <a:solidFill>
                  <a:srgbClr val="222222"/>
                </a:solidFill>
                <a:latin typeface="arial" panose="020B0604020202020204" pitchFamily="34" charset="0"/>
              </a:rPr>
              <a:t>Example</a:t>
            </a:r>
            <a:r>
              <a:rPr lang="en-US" sz="2600" b="1" dirty="0">
                <a:solidFill>
                  <a:srgbClr val="222222"/>
                </a:solidFill>
                <a:latin typeface="arial" panose="020B0604020202020204" pitchFamily="34" charset="0"/>
              </a:rPr>
              <a:t>, </a:t>
            </a:r>
            <a:r>
              <a:rPr lang="en-US" sz="2600" dirty="0">
                <a:solidFill>
                  <a:srgbClr val="222222"/>
                </a:solidFill>
                <a:latin typeface="arial" panose="020B0604020202020204" pitchFamily="34" charset="0"/>
              </a:rPr>
              <a:t>following is a Database Graph which will be used as a reference for locking the items subsequently. </a:t>
            </a:r>
            <a:endParaRPr lang="en-US" sz="2600" dirty="0" smtClean="0">
              <a:solidFill>
                <a:srgbClr val="222222"/>
              </a:solidFill>
              <a:latin typeface="arial" panose="020B0604020202020204" pitchFamily="34" charset="0"/>
            </a:endParaRPr>
          </a:p>
        </p:txBody>
      </p:sp>
      <p:pic>
        <p:nvPicPr>
          <p:cNvPr id="102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1" y="2367767"/>
            <a:ext cx="3114675" cy="37719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02617" y="5769194"/>
            <a:ext cx="2747868" cy="369332"/>
          </a:xfrm>
          <a:prstGeom prst="rect">
            <a:avLst/>
          </a:prstGeom>
        </p:spPr>
        <p:txBody>
          <a:bodyPr wrap="none">
            <a:spAutoFit/>
          </a:bodyPr>
          <a:lstStyle/>
          <a:p>
            <a:r>
              <a:rPr lang="en-US" b="1" dirty="0"/>
              <a:t>Image –</a:t>
            </a:r>
            <a:r>
              <a:rPr lang="en-US" dirty="0"/>
              <a:t> Database Graph </a:t>
            </a:r>
            <a:endParaRPr lang="en-US" dirty="0"/>
          </a:p>
        </p:txBody>
      </p:sp>
    </p:spTree>
    <p:extLst>
      <p:ext uri="{BB962C8B-B14F-4D97-AF65-F5344CB8AC3E}">
        <p14:creationId xmlns:p14="http://schemas.microsoft.com/office/powerpoint/2010/main" val="32615637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7285149" y="1204082"/>
            <a:ext cx="4370231" cy="650476"/>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Protocol</a:t>
            </a:r>
            <a:r>
              <a:rPr lang="en-US" sz="2600" dirty="0" smtClean="0">
                <a:solidFill>
                  <a:srgbClr val="222222"/>
                </a:solidFill>
                <a:latin typeface="arial" panose="020B0604020202020204" pitchFamily="34" charset="0"/>
              </a:rPr>
              <a:t>. </a:t>
            </a:r>
            <a:endParaRPr lang="en-US" sz="2600" dirty="0" smtClean="0">
              <a:solidFill>
                <a:srgbClr val="222222"/>
              </a:solidFill>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01347881"/>
              </p:ext>
            </p:extLst>
          </p:nvPr>
        </p:nvGraphicFramePr>
        <p:xfrm>
          <a:off x="1236373" y="1094701"/>
          <a:ext cx="5898524" cy="5499284"/>
        </p:xfrm>
        <a:graphic>
          <a:graphicData uri="http://schemas.openxmlformats.org/drawingml/2006/table">
            <a:tbl>
              <a:tblPr/>
              <a:tblGrid>
                <a:gridCol w="499396"/>
                <a:gridCol w="1780163"/>
                <a:gridCol w="1622738"/>
                <a:gridCol w="1996227"/>
              </a:tblGrid>
              <a:tr h="289436">
                <a:tc>
                  <a:txBody>
                    <a:bodyPr/>
                    <a:lstStyle/>
                    <a:p>
                      <a:pPr algn="l" fontAlgn="base"/>
                      <a:r>
                        <a:rPr lang="en-US" sz="1050" b="1" dirty="0">
                          <a:effectLst/>
                        </a:rPr>
                        <a:t> </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T</a:t>
                      </a:r>
                      <a:r>
                        <a:rPr lang="en-US" sz="1600" b="1" baseline="-25000" dirty="0">
                          <a:effectLst/>
                        </a:rPr>
                        <a:t>1</a:t>
                      </a:r>
                      <a:endParaRPr lang="en-US" sz="1600" b="1" dirty="0">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T</a:t>
                      </a:r>
                      <a:r>
                        <a:rPr lang="en-US" sz="1600" b="1" baseline="-25000" dirty="0">
                          <a:effectLst/>
                        </a:rPr>
                        <a:t>2</a:t>
                      </a:r>
                      <a:endParaRPr lang="en-US" sz="1600" b="1" dirty="0">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T</a:t>
                      </a:r>
                      <a:r>
                        <a:rPr lang="en-US" sz="1600" b="1" baseline="-25000">
                          <a:effectLst/>
                        </a:rPr>
                        <a:t>3</a:t>
                      </a:r>
                      <a:endParaRPr lang="en-US" sz="1600" b="1">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Lock-X(A)</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2</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3</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4</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Lock-X(H)</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5</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7</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8</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9</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10</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11</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12</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Unlock-X(H)</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13</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14</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Lock-X(G)</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15</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17</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89436">
                <a:tc>
                  <a:txBody>
                    <a:bodyPr/>
                    <a:lstStyle/>
                    <a:p>
                      <a:pPr algn="l" fontAlgn="base"/>
                      <a:r>
                        <a:rPr lang="en-US" sz="1050" b="1">
                          <a:effectLst/>
                        </a:rPr>
                        <a:t>18</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Unlock-X(G)</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
        <p:nvSpPr>
          <p:cNvPr id="5" name="Rectangle 4"/>
          <p:cNvSpPr/>
          <p:nvPr/>
        </p:nvSpPr>
        <p:spPr>
          <a:xfrm>
            <a:off x="7285149" y="1949904"/>
            <a:ext cx="4589172" cy="2308324"/>
          </a:xfrm>
          <a:prstGeom prst="rect">
            <a:avLst/>
          </a:prstGeom>
        </p:spPr>
        <p:txBody>
          <a:bodyPr wrap="square">
            <a:spAutoFit/>
          </a:bodyPr>
          <a:lstStyle/>
          <a:p>
            <a:r>
              <a:rPr lang="en-US" sz="2400" dirty="0"/>
              <a:t>From the </a:t>
            </a:r>
            <a:r>
              <a:rPr lang="en-US" sz="2400" dirty="0" smtClean="0"/>
              <a:t>example</a:t>
            </a:r>
            <a:r>
              <a:rPr lang="en-US" sz="2400" dirty="0"/>
              <a:t>, first see that </a:t>
            </a:r>
            <a:r>
              <a:rPr lang="en-US" sz="2400" dirty="0"/>
              <a:t> </a:t>
            </a:r>
            <a:r>
              <a:rPr lang="en-US" sz="2400" dirty="0" smtClean="0"/>
              <a:t>the </a:t>
            </a:r>
            <a:r>
              <a:rPr lang="en-US" sz="2400" dirty="0"/>
              <a:t>schedule is Conflict Serializable. </a:t>
            </a:r>
            <a:endParaRPr lang="en-US" sz="2400" dirty="0" smtClean="0"/>
          </a:p>
          <a:p>
            <a:r>
              <a:rPr lang="en-US" sz="2400" dirty="0" err="1" smtClean="0"/>
              <a:t>Serializability</a:t>
            </a:r>
            <a:r>
              <a:rPr lang="en-US" sz="2400" dirty="0" smtClean="0"/>
              <a:t> </a:t>
            </a:r>
            <a:r>
              <a:rPr lang="en-US" sz="2400" dirty="0"/>
              <a:t>for Locks can be written </a:t>
            </a:r>
            <a:endParaRPr lang="en-US" sz="2400" dirty="0" smtClean="0"/>
          </a:p>
          <a:p>
            <a:r>
              <a:rPr lang="en-US" sz="2400" dirty="0"/>
              <a:t> </a:t>
            </a:r>
            <a:r>
              <a:rPr lang="en-US" sz="2400" dirty="0" smtClean="0"/>
              <a:t>     as</a:t>
            </a:r>
            <a:r>
              <a:rPr lang="en-US" sz="2400" dirty="0"/>
              <a:t> </a:t>
            </a:r>
            <a:r>
              <a:rPr lang="en-US" sz="2400" b="1" dirty="0"/>
              <a:t>T</a:t>
            </a:r>
            <a:r>
              <a:rPr lang="en-US" sz="2400" b="1" baseline="-25000" dirty="0"/>
              <a:t>2</a:t>
            </a:r>
            <a:r>
              <a:rPr lang="en-US" sz="2400" b="1" dirty="0"/>
              <a:t> –&gt; T</a:t>
            </a:r>
            <a:r>
              <a:rPr lang="en-US" sz="2400" b="1" baseline="-25000" dirty="0"/>
              <a:t>1</a:t>
            </a:r>
            <a:r>
              <a:rPr lang="en-US" sz="2400" b="1" dirty="0"/>
              <a:t> –&gt; T</a:t>
            </a:r>
            <a:r>
              <a:rPr lang="en-US" sz="2400" b="1" baseline="-25000" dirty="0"/>
              <a:t>3</a:t>
            </a:r>
            <a:r>
              <a:rPr lang="en-US" sz="2400" dirty="0"/>
              <a:t>. </a:t>
            </a:r>
            <a:endParaRPr lang="en-US" sz="2400" dirty="0"/>
          </a:p>
        </p:txBody>
      </p:sp>
    </p:spTree>
    <p:extLst>
      <p:ext uri="{BB962C8B-B14F-4D97-AF65-F5344CB8AC3E}">
        <p14:creationId xmlns:p14="http://schemas.microsoft.com/office/powerpoint/2010/main" val="4735549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smtClean="0">
                <a:solidFill>
                  <a:srgbClr val="222222"/>
                </a:solidFill>
                <a:latin typeface="arial" panose="020B0604020202020204" pitchFamily="34" charset="0"/>
              </a:rPr>
              <a:t>3. </a:t>
            </a:r>
            <a:r>
              <a:rPr lang="en-US" sz="2800" b="1" dirty="0">
                <a:solidFill>
                  <a:srgbClr val="222222"/>
                </a:solidFill>
                <a:latin typeface="arial" panose="020B0604020202020204" pitchFamily="34" charset="0"/>
              </a:rPr>
              <a:t>Time Stamp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Timestamp Ordering Protocol is used to order the transactions based on their Timestamps.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The </a:t>
            </a:r>
            <a:r>
              <a:rPr lang="en-US" sz="2600" dirty="0">
                <a:solidFill>
                  <a:srgbClr val="222222"/>
                </a:solidFill>
                <a:latin typeface="arial" panose="020B0604020202020204" pitchFamily="34" charset="0"/>
              </a:rPr>
              <a:t>order of transaction is nothing but the ascending order of the transaction creation.</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priority of the older transaction is higher that's why it executes first.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To </a:t>
            </a:r>
            <a:r>
              <a:rPr lang="en-US" sz="2600" dirty="0">
                <a:solidFill>
                  <a:srgbClr val="222222"/>
                </a:solidFill>
                <a:latin typeface="arial" panose="020B0604020202020204" pitchFamily="34" charset="0"/>
              </a:rPr>
              <a:t>determine the timestamp of the transaction, this protocol uses system time or logical counter.</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lock-based protocol is used to manage the order between conflicting pairs among transactions at the execution time.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But </a:t>
            </a:r>
            <a:r>
              <a:rPr lang="en-US" sz="2600" dirty="0">
                <a:solidFill>
                  <a:srgbClr val="222222"/>
                </a:solidFill>
                <a:latin typeface="arial" panose="020B0604020202020204" pitchFamily="34" charset="0"/>
              </a:rPr>
              <a:t>Timestamp based protocols start working as soon as a transaction is created.</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0052617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Time Stamp based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b="1" dirty="0">
                <a:solidFill>
                  <a:srgbClr val="222222"/>
                </a:solidFill>
                <a:latin typeface="arial" panose="020B0604020202020204" pitchFamily="34" charset="0"/>
              </a:rPr>
              <a:t>Example</a:t>
            </a:r>
            <a:r>
              <a:rPr lang="en-US" sz="2600" b="1" dirty="0" smtClean="0">
                <a:solidFill>
                  <a:srgbClr val="222222"/>
                </a:solidFill>
                <a:latin typeface="arial" panose="020B0604020202020204" pitchFamily="34" charset="0"/>
              </a:rPr>
              <a:t>:</a:t>
            </a:r>
            <a:endParaRPr lang="en-US" sz="2600" b="1"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Suppose there are there transactions </a:t>
            </a:r>
            <a:r>
              <a:rPr lang="en-US" sz="2600" dirty="0" err="1">
                <a:solidFill>
                  <a:srgbClr val="222222"/>
                </a:solidFill>
                <a:latin typeface="arial" panose="020B0604020202020204" pitchFamily="34" charset="0"/>
              </a:rPr>
              <a:t>T1</a:t>
            </a:r>
            <a:r>
              <a:rPr lang="en-US" sz="2600" dirty="0">
                <a:solidFill>
                  <a:srgbClr val="222222"/>
                </a:solidFill>
                <a:latin typeface="arial" panose="020B0604020202020204" pitchFamily="34" charset="0"/>
              </a:rPr>
              <a:t>, </a:t>
            </a: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and </a:t>
            </a: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T1 has entered the system at time </a:t>
            </a:r>
            <a:r>
              <a:rPr lang="en-US" sz="2600" dirty="0" smtClean="0">
                <a:solidFill>
                  <a:srgbClr val="222222"/>
                </a:solidFill>
                <a:latin typeface="arial" panose="020B0604020202020204" pitchFamily="34" charset="0"/>
              </a:rPr>
              <a:t>008 </a:t>
            </a:r>
            <a:endParaRPr lang="en-US" sz="26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has entered the system at 0020</a:t>
            </a:r>
          </a:p>
          <a:p>
            <a:pPr marL="457200" indent="-457200" algn="just">
              <a:buClr>
                <a:schemeClr val="tx1"/>
              </a:buClr>
              <a:buSzPct val="71000"/>
              <a:buFont typeface="Wingdings" panose="05000000000000000000" pitchFamily="2" charset="2"/>
              <a:buChar char="Ø"/>
            </a:pP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 has entered the system at 0030</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Priority will be given to transaction </a:t>
            </a:r>
            <a:r>
              <a:rPr lang="en-US" sz="2600" dirty="0" err="1">
                <a:solidFill>
                  <a:srgbClr val="222222"/>
                </a:solidFill>
                <a:latin typeface="arial" panose="020B0604020202020204" pitchFamily="34" charset="0"/>
              </a:rPr>
              <a:t>T1</a:t>
            </a:r>
            <a:r>
              <a:rPr lang="en-US" sz="2600" dirty="0">
                <a:solidFill>
                  <a:srgbClr val="222222"/>
                </a:solidFill>
                <a:latin typeface="arial" panose="020B0604020202020204" pitchFamily="34" charset="0"/>
              </a:rPr>
              <a:t>, then transaction </a:t>
            </a: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and lastly Transaction </a:t>
            </a: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67363158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Time Stamp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The </a:t>
            </a:r>
            <a:r>
              <a:rPr lang="en-US" sz="2600" dirty="0">
                <a:solidFill>
                  <a:srgbClr val="222222"/>
                </a:solidFill>
                <a:latin typeface="arial" panose="020B0604020202020204" pitchFamily="34" charset="0"/>
              </a:rPr>
              <a:t>timestamp of transaction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is denoted as </a:t>
            </a:r>
            <a:r>
              <a:rPr lang="en-US" sz="2600" dirty="0" err="1">
                <a:solidFill>
                  <a:srgbClr val="222222"/>
                </a:solidFill>
                <a:latin typeface="arial" panose="020B0604020202020204" pitchFamily="34" charset="0"/>
              </a:rPr>
              <a:t>TS</a:t>
            </a:r>
            <a:r>
              <a:rPr lang="en-US" sz="2600" dirty="0">
                <a:solidFill>
                  <a:srgbClr val="222222"/>
                </a:solidFill>
                <a:latin typeface="arial" panose="020B0604020202020204" pitchFamily="34" charset="0"/>
              </a:rPr>
              <a:t>(</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Read time-stamp of data-item X is denoted by R-timestamp(X</a:t>
            </a:r>
            <a:r>
              <a:rPr lang="en-US" sz="2600" dirty="0" smtClean="0">
                <a:solidFill>
                  <a:srgbClr val="222222"/>
                </a:solidFill>
                <a:latin typeface="arial" panose="020B0604020202020204" pitchFamily="34" charset="0"/>
              </a:rPr>
              <a:t>). , is largest timestamp of any transaction that executed Read(X) successfully.</a:t>
            </a:r>
            <a:endParaRPr lang="en-US" sz="26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 time-stamp of data-item X is denoted by W-timestamp(X</a:t>
            </a:r>
            <a:r>
              <a:rPr lang="en-US" sz="2600" dirty="0" smtClean="0">
                <a:solidFill>
                  <a:srgbClr val="222222"/>
                </a:solidFill>
                <a:latin typeface="arial" panose="020B0604020202020204" pitchFamily="34" charset="0"/>
              </a:rPr>
              <a:t>). , </a:t>
            </a:r>
            <a:r>
              <a:rPr lang="en-US" sz="2600" dirty="0">
                <a:solidFill>
                  <a:srgbClr val="222222"/>
                </a:solidFill>
                <a:latin typeface="arial" panose="020B0604020202020204" pitchFamily="34" charset="0"/>
              </a:rPr>
              <a:t>is largest timestamp of any transaction that executed write(X) successfully.</a:t>
            </a:r>
          </a:p>
          <a:p>
            <a:pPr algn="just">
              <a:buClr>
                <a:schemeClr val="tx1"/>
              </a:buClr>
              <a:buSzPct val="71000"/>
            </a:pP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9482823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Time Stamp based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chemeClr val="accent1"/>
                </a:solidFill>
                <a:latin typeface="arial" panose="020B0604020202020204" pitchFamily="34" charset="0"/>
              </a:rPr>
              <a:t>Basic </a:t>
            </a:r>
            <a:r>
              <a:rPr lang="en-US" sz="2600" dirty="0">
                <a:solidFill>
                  <a:schemeClr val="accent1"/>
                </a:solidFill>
                <a:latin typeface="arial" panose="020B0604020202020204" pitchFamily="34" charset="0"/>
              </a:rPr>
              <a:t>Timestamp ordering protocol works as follows</a:t>
            </a:r>
            <a:r>
              <a:rPr lang="en-US" sz="2600" dirty="0" smtClean="0">
                <a:solidFill>
                  <a:schemeClr val="accent1"/>
                </a:solidFill>
                <a:latin typeface="arial" panose="020B0604020202020204" pitchFamily="34" charset="0"/>
              </a:rPr>
              <a:t>:</a:t>
            </a:r>
            <a:endParaRPr lang="en-US" sz="2600" dirty="0">
              <a:solidFill>
                <a:schemeClr val="accent1"/>
              </a:solidFill>
              <a:latin typeface="arial" panose="020B0604020202020204" pitchFamily="34" charset="0"/>
            </a:endParaRPr>
          </a:p>
          <a:p>
            <a:pPr algn="just">
              <a:buClr>
                <a:schemeClr val="tx1"/>
              </a:buClr>
              <a:buSzPct val="71000"/>
            </a:pPr>
            <a:r>
              <a:rPr lang="en-US" sz="2600" dirty="0" smtClean="0">
                <a:solidFill>
                  <a:srgbClr val="222222"/>
                </a:solidFill>
                <a:latin typeface="arial" panose="020B0604020202020204" pitchFamily="34" charset="0"/>
              </a:rPr>
              <a:t>1. </a:t>
            </a:r>
            <a:r>
              <a:rPr lang="en-US" sz="2600" b="1" dirty="0" smtClean="0">
                <a:solidFill>
                  <a:srgbClr val="222222"/>
                </a:solidFill>
                <a:latin typeface="arial" panose="020B0604020202020204" pitchFamily="34" charset="0"/>
              </a:rPr>
              <a:t>Check </a:t>
            </a:r>
            <a:r>
              <a:rPr lang="en-US" sz="2600" b="1" dirty="0">
                <a:solidFill>
                  <a:srgbClr val="222222"/>
                </a:solidFill>
                <a:latin typeface="arial" panose="020B0604020202020204" pitchFamily="34" charset="0"/>
              </a:rPr>
              <a:t>the following condition whenever a transaction </a:t>
            </a:r>
            <a:r>
              <a:rPr lang="en-US" sz="2600" b="1" dirty="0" err="1">
                <a:solidFill>
                  <a:srgbClr val="222222"/>
                </a:solidFill>
                <a:latin typeface="arial" panose="020B0604020202020204" pitchFamily="34" charset="0"/>
              </a:rPr>
              <a:t>Ti</a:t>
            </a:r>
            <a:r>
              <a:rPr lang="en-US" sz="2600" b="1" dirty="0">
                <a:solidFill>
                  <a:srgbClr val="222222"/>
                </a:solidFill>
                <a:latin typeface="arial" panose="020B0604020202020204" pitchFamily="34" charset="0"/>
              </a:rPr>
              <a:t> issues a Read (X) operation</a:t>
            </a:r>
            <a:r>
              <a:rPr lang="en-US" sz="2600" b="1" dirty="0" smtClean="0">
                <a:solidFill>
                  <a:srgbClr val="222222"/>
                </a:solidFill>
                <a:latin typeface="arial" panose="020B0604020202020204" pitchFamily="34" charset="0"/>
              </a:rPr>
              <a:t>:</a:t>
            </a:r>
            <a:endParaRPr lang="en-US" sz="2600" b="1"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a:t>
            </a:r>
            <a:r>
              <a:rPr lang="en-US" sz="2400" dirty="0" err="1">
                <a:solidFill>
                  <a:srgbClr val="222222"/>
                </a:solidFill>
                <a:latin typeface="arial" panose="020B0604020202020204" pitchFamily="34" charset="0"/>
              </a:rPr>
              <a:t>W_TS</a:t>
            </a:r>
            <a:r>
              <a:rPr lang="en-US" sz="2400" dirty="0">
                <a:solidFill>
                  <a:srgbClr val="222222"/>
                </a:solidFill>
                <a:latin typeface="arial" panose="020B0604020202020204" pitchFamily="34" charset="0"/>
              </a:rPr>
              <a:t>(X) &gt;</a:t>
            </a:r>
            <a:r>
              <a:rPr lang="en-US" sz="2400" dirty="0" err="1">
                <a:solidFill>
                  <a:srgbClr val="222222"/>
                </a:solidFill>
                <a:latin typeface="arial" panose="020B0604020202020204" pitchFamily="34" charset="0"/>
              </a:rPr>
              <a:t>TS</a:t>
            </a:r>
            <a:r>
              <a:rPr lang="en-US" sz="2400" dirty="0">
                <a:solidFill>
                  <a:srgbClr val="222222"/>
                </a:solidFill>
                <a:latin typeface="arial" panose="020B0604020202020204" pitchFamily="34" charset="0"/>
              </a:rPr>
              <a:t>(</a:t>
            </a:r>
            <a:r>
              <a:rPr lang="en-US" sz="2400" dirty="0" err="1">
                <a:solidFill>
                  <a:srgbClr val="222222"/>
                </a:solidFill>
                <a:latin typeface="arial" panose="020B0604020202020204" pitchFamily="34" charset="0"/>
              </a:rPr>
              <a:t>Ti</a:t>
            </a:r>
            <a:r>
              <a:rPr lang="en-US" sz="2400" dirty="0">
                <a:solidFill>
                  <a:srgbClr val="222222"/>
                </a:solidFill>
                <a:latin typeface="arial" panose="020B0604020202020204" pitchFamily="34" charset="0"/>
              </a:rPr>
              <a:t>) then the operation is rejected.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a:t>
            </a:r>
            <a:r>
              <a:rPr lang="en-US" sz="2400" dirty="0" err="1">
                <a:solidFill>
                  <a:srgbClr val="222222"/>
                </a:solidFill>
                <a:latin typeface="arial" panose="020B0604020202020204" pitchFamily="34" charset="0"/>
              </a:rPr>
              <a:t>W_TS</a:t>
            </a:r>
            <a:r>
              <a:rPr lang="en-US" sz="2400" dirty="0">
                <a:solidFill>
                  <a:srgbClr val="222222"/>
                </a:solidFill>
                <a:latin typeface="arial" panose="020B0604020202020204" pitchFamily="34" charset="0"/>
              </a:rPr>
              <a:t>(X) &lt;= </a:t>
            </a:r>
            <a:r>
              <a:rPr lang="en-US" sz="2400" dirty="0" err="1">
                <a:solidFill>
                  <a:srgbClr val="222222"/>
                </a:solidFill>
                <a:latin typeface="arial" panose="020B0604020202020204" pitchFamily="34" charset="0"/>
              </a:rPr>
              <a:t>TS</a:t>
            </a:r>
            <a:r>
              <a:rPr lang="en-US" sz="2400" dirty="0">
                <a:solidFill>
                  <a:srgbClr val="222222"/>
                </a:solidFill>
                <a:latin typeface="arial" panose="020B0604020202020204" pitchFamily="34" charset="0"/>
              </a:rPr>
              <a:t>(</a:t>
            </a:r>
            <a:r>
              <a:rPr lang="en-US" sz="2400" dirty="0" err="1">
                <a:solidFill>
                  <a:srgbClr val="222222"/>
                </a:solidFill>
                <a:latin typeface="arial" panose="020B0604020202020204" pitchFamily="34" charset="0"/>
              </a:rPr>
              <a:t>Ti</a:t>
            </a:r>
            <a:r>
              <a:rPr lang="en-US" sz="2400" dirty="0">
                <a:solidFill>
                  <a:srgbClr val="222222"/>
                </a:solidFill>
                <a:latin typeface="arial" panose="020B0604020202020204" pitchFamily="34" charset="0"/>
              </a:rPr>
              <a:t>) then the operation is executed.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Timestamps of all the data items are updated.</a:t>
            </a:r>
            <a:endParaRPr lang="en-US" sz="24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8193267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Time Stamp based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chemeClr val="accent1"/>
                </a:solidFill>
                <a:latin typeface="arial" panose="020B0604020202020204" pitchFamily="34" charset="0"/>
              </a:rPr>
              <a:t>Basic </a:t>
            </a:r>
            <a:r>
              <a:rPr lang="en-US" sz="2600" dirty="0">
                <a:solidFill>
                  <a:schemeClr val="accent1"/>
                </a:solidFill>
                <a:latin typeface="arial" panose="020B0604020202020204" pitchFamily="34" charset="0"/>
              </a:rPr>
              <a:t>Timestamp ordering protocol works as follows</a:t>
            </a:r>
            <a:r>
              <a:rPr lang="en-US" sz="2600" dirty="0" smtClean="0">
                <a:solidFill>
                  <a:schemeClr val="accent1"/>
                </a:solidFill>
                <a:latin typeface="arial" panose="020B0604020202020204" pitchFamily="34" charset="0"/>
              </a:rPr>
              <a:t>:</a:t>
            </a:r>
            <a:endParaRPr lang="en-US" sz="2600" dirty="0">
              <a:solidFill>
                <a:schemeClr val="accent1"/>
              </a:solidFill>
              <a:latin typeface="arial" panose="020B0604020202020204" pitchFamily="34" charset="0"/>
            </a:endParaRPr>
          </a:p>
          <a:p>
            <a:pPr algn="just">
              <a:buClr>
                <a:schemeClr val="tx1"/>
              </a:buClr>
              <a:buSzPct val="71000"/>
            </a:pPr>
            <a:r>
              <a:rPr lang="en-US" sz="2600" dirty="0">
                <a:solidFill>
                  <a:srgbClr val="222222"/>
                </a:solidFill>
                <a:latin typeface="arial" panose="020B0604020202020204" pitchFamily="34" charset="0"/>
              </a:rPr>
              <a:t>2. </a:t>
            </a:r>
            <a:r>
              <a:rPr lang="en-US" sz="2600" b="1" dirty="0" smtClean="0">
                <a:solidFill>
                  <a:srgbClr val="222222"/>
                </a:solidFill>
                <a:latin typeface="arial" panose="020B0604020202020204" pitchFamily="34" charset="0"/>
              </a:rPr>
              <a:t>Check the following condition whenever a transaction </a:t>
            </a:r>
            <a:r>
              <a:rPr lang="en-US" sz="2600" b="1" dirty="0" err="1" smtClean="0">
                <a:solidFill>
                  <a:srgbClr val="222222"/>
                </a:solidFill>
                <a:latin typeface="arial" panose="020B0604020202020204" pitchFamily="34" charset="0"/>
              </a:rPr>
              <a:t>Ti</a:t>
            </a:r>
            <a:r>
              <a:rPr lang="en-US" sz="2600" b="1" dirty="0" smtClean="0">
                <a:solidFill>
                  <a:srgbClr val="222222"/>
                </a:solidFill>
                <a:latin typeface="arial" panose="020B0604020202020204" pitchFamily="34" charset="0"/>
              </a:rPr>
              <a:t> issues a Write(X) operation:</a:t>
            </a:r>
          </a:p>
          <a:p>
            <a:pPr marL="800089" lvl="1" indent="-342900" algn="just">
              <a:buClr>
                <a:schemeClr val="tx1"/>
              </a:buClr>
              <a:buSzPct val="71000"/>
              <a:buFont typeface="Wingdings" panose="05000000000000000000" pitchFamily="2" charset="2"/>
              <a:buChar char="Ø"/>
            </a:pPr>
            <a:r>
              <a:rPr lang="en-US" sz="2200" dirty="0">
                <a:solidFill>
                  <a:srgbClr val="222222"/>
                </a:solidFill>
                <a:latin typeface="arial" panose="020B0604020202020204" pitchFamily="34" charset="0"/>
              </a:rPr>
              <a:t>If </a:t>
            </a:r>
            <a:r>
              <a:rPr lang="en-US" sz="2200" dirty="0" err="1">
                <a:solidFill>
                  <a:srgbClr val="222222"/>
                </a:solidFill>
                <a:latin typeface="arial" panose="020B0604020202020204" pitchFamily="34" charset="0"/>
              </a:rPr>
              <a:t>TS</a:t>
            </a:r>
            <a:r>
              <a:rPr lang="en-US" sz="2200" dirty="0">
                <a:solidFill>
                  <a:srgbClr val="222222"/>
                </a:solidFill>
                <a:latin typeface="arial" panose="020B0604020202020204" pitchFamily="34" charset="0"/>
              </a:rPr>
              <a:t>(</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&lt; </a:t>
            </a:r>
            <a:r>
              <a:rPr lang="en-US" sz="2200" dirty="0" err="1">
                <a:solidFill>
                  <a:srgbClr val="222222"/>
                </a:solidFill>
                <a:latin typeface="arial" panose="020B0604020202020204" pitchFamily="34" charset="0"/>
              </a:rPr>
              <a:t>R_TS</a:t>
            </a:r>
            <a:r>
              <a:rPr lang="en-US" sz="2200" dirty="0">
                <a:solidFill>
                  <a:srgbClr val="222222"/>
                </a:solidFill>
                <a:latin typeface="arial" panose="020B0604020202020204" pitchFamily="34" charset="0"/>
              </a:rPr>
              <a:t>(X) then the operation is rejected.</a:t>
            </a:r>
          </a:p>
          <a:p>
            <a:pPr marL="800089" lvl="1" indent="-342900" algn="just">
              <a:buClr>
                <a:schemeClr val="tx1"/>
              </a:buClr>
              <a:buSzPct val="71000"/>
              <a:buFont typeface="Wingdings" panose="05000000000000000000" pitchFamily="2" charset="2"/>
              <a:buChar char="Ø"/>
            </a:pPr>
            <a:r>
              <a:rPr lang="en-US" sz="2200" dirty="0">
                <a:solidFill>
                  <a:srgbClr val="222222"/>
                </a:solidFill>
                <a:latin typeface="arial" panose="020B0604020202020204" pitchFamily="34" charset="0"/>
              </a:rPr>
              <a:t>If </a:t>
            </a:r>
            <a:r>
              <a:rPr lang="en-US" sz="2200" dirty="0" err="1">
                <a:solidFill>
                  <a:srgbClr val="222222"/>
                </a:solidFill>
                <a:latin typeface="arial" panose="020B0604020202020204" pitchFamily="34" charset="0"/>
              </a:rPr>
              <a:t>TS</a:t>
            </a:r>
            <a:r>
              <a:rPr lang="en-US" sz="2200" dirty="0">
                <a:solidFill>
                  <a:srgbClr val="222222"/>
                </a:solidFill>
                <a:latin typeface="arial" panose="020B0604020202020204" pitchFamily="34" charset="0"/>
              </a:rPr>
              <a:t>(</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&lt; </a:t>
            </a:r>
            <a:r>
              <a:rPr lang="en-US" sz="2200" dirty="0" err="1">
                <a:solidFill>
                  <a:srgbClr val="222222"/>
                </a:solidFill>
                <a:latin typeface="arial" panose="020B0604020202020204" pitchFamily="34" charset="0"/>
              </a:rPr>
              <a:t>W_TS</a:t>
            </a:r>
            <a:r>
              <a:rPr lang="en-US" sz="2200" dirty="0">
                <a:solidFill>
                  <a:srgbClr val="222222"/>
                </a:solidFill>
                <a:latin typeface="arial" panose="020B0604020202020204" pitchFamily="34" charset="0"/>
              </a:rPr>
              <a:t>(X) then the operation is rejected and </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is rolled back otherwise the operation is executed.</a:t>
            </a:r>
            <a:endParaRPr lang="en-US" sz="22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5206462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4</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Multiple Granularity Control Protocol</a:t>
            </a:r>
          </a:p>
          <a:p>
            <a:pPr algn="just">
              <a:buClr>
                <a:schemeClr val="tx1"/>
              </a:buClr>
              <a:buSzPct val="71000"/>
            </a:pPr>
            <a:r>
              <a:rPr lang="en-US" sz="2600" dirty="0" smtClean="0">
                <a:solidFill>
                  <a:schemeClr val="accent1"/>
                </a:solidFill>
                <a:latin typeface="arial" panose="020B0604020202020204" pitchFamily="34" charset="0"/>
              </a:rPr>
              <a:t>Granularity: </a:t>
            </a:r>
            <a:r>
              <a:rPr lang="en-US" sz="2600" dirty="0">
                <a:solidFill>
                  <a:srgbClr val="222222"/>
                </a:solidFill>
                <a:latin typeface="arial" panose="020B0604020202020204" pitchFamily="34" charset="0"/>
              </a:rPr>
              <a:t>It is the size of data item allowed to lock.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600" b="1" dirty="0" smtClean="0">
                <a:solidFill>
                  <a:srgbClr val="222222"/>
                </a:solidFill>
                <a:latin typeface="arial" panose="020B0604020202020204" pitchFamily="34" charset="0"/>
              </a:rPr>
              <a:t>Multiple </a:t>
            </a:r>
            <a:r>
              <a:rPr lang="en-US" sz="2600" b="1" dirty="0">
                <a:solidFill>
                  <a:srgbClr val="222222"/>
                </a:solidFill>
                <a:latin typeface="arial" panose="020B0604020202020204" pitchFamily="34" charset="0"/>
              </a:rPr>
              <a:t>Granularity:</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can be defined as hierarchically breaking up the database into blocks which can be locked.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Multiple Granularity protocol enhances concurrency and reduces lock overhead.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maintains the track of what to lock and how to lock.</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makes easy to decide either to lock a data item or to unlock a data item. </a:t>
            </a:r>
            <a:endParaRPr lang="en-US" sz="2400" dirty="0" smtClean="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400" dirty="0" smtClean="0">
                <a:solidFill>
                  <a:srgbClr val="222222"/>
                </a:solidFill>
                <a:latin typeface="arial" panose="020B0604020202020204" pitchFamily="34" charset="0"/>
              </a:rPr>
              <a:t>This </a:t>
            </a:r>
            <a:r>
              <a:rPr lang="en-US" sz="2400" dirty="0">
                <a:solidFill>
                  <a:srgbClr val="222222"/>
                </a:solidFill>
                <a:latin typeface="arial" panose="020B0604020202020204" pitchFamily="34" charset="0"/>
              </a:rPr>
              <a:t>type of hierarchy can be graphically represented as a tree.</a:t>
            </a:r>
            <a:endParaRPr lang="en-US" sz="24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2447752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5338386"/>
          </a:xfrm>
        </p:spPr>
        <p:txBody>
          <a:bodyPr>
            <a:normAutofit fontScale="77500" lnSpcReduction="20000"/>
          </a:bodyPr>
          <a:lstStyle/>
          <a:p>
            <a:pPr algn="just">
              <a:buClr>
                <a:schemeClr val="tx1"/>
              </a:buClr>
              <a:buSzPct val="71000"/>
            </a:pPr>
            <a:r>
              <a:rPr lang="en-US" sz="2800" b="1" dirty="0">
                <a:solidFill>
                  <a:srgbClr val="222222"/>
                </a:solidFill>
                <a:latin typeface="arial" panose="020B0604020202020204" pitchFamily="34" charset="0"/>
              </a:rPr>
              <a:t>4</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Multiple Granularity Control Protocol</a:t>
            </a:r>
          </a:p>
          <a:p>
            <a:pPr algn="just">
              <a:buClr>
                <a:schemeClr val="tx1"/>
              </a:buClr>
              <a:buSzPct val="71000"/>
            </a:pPr>
            <a:r>
              <a:rPr lang="en-US" sz="2600" b="1" dirty="0" smtClean="0">
                <a:solidFill>
                  <a:schemeClr val="accent1"/>
                </a:solidFill>
                <a:latin typeface="arial" panose="020B0604020202020204" pitchFamily="34" charset="0"/>
              </a:rPr>
              <a:t>For </a:t>
            </a:r>
            <a:r>
              <a:rPr lang="en-US" sz="2600" b="1" dirty="0">
                <a:solidFill>
                  <a:schemeClr val="accent1"/>
                </a:solidFill>
                <a:latin typeface="arial" panose="020B0604020202020204" pitchFamily="34" charset="0"/>
              </a:rPr>
              <a:t>example: </a:t>
            </a:r>
            <a:r>
              <a:rPr lang="en-US" sz="2600" b="1" dirty="0">
                <a:solidFill>
                  <a:srgbClr val="222222"/>
                </a:solidFill>
                <a:latin typeface="arial" panose="020B0604020202020204" pitchFamily="34" charset="0"/>
              </a:rPr>
              <a:t>Consider a tree which has four levels of nodes</a:t>
            </a:r>
            <a:r>
              <a:rPr lang="en-US" sz="2600" b="1" dirty="0" smtClean="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400" dirty="0" smtClean="0">
                <a:solidFill>
                  <a:srgbClr val="222222"/>
                </a:solidFill>
                <a:latin typeface="arial" panose="020B0604020202020204" pitchFamily="34" charset="0"/>
              </a:rPr>
              <a:t>The </a:t>
            </a:r>
            <a:r>
              <a:rPr lang="en-US" sz="2400" dirty="0">
                <a:solidFill>
                  <a:srgbClr val="222222"/>
                </a:solidFill>
                <a:latin typeface="arial" panose="020B0604020202020204" pitchFamily="34" charset="0"/>
              </a:rPr>
              <a:t>first level or higher level shows the entire database.</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second level represents a node of type area. The higher level database consists of exactly these areas.</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area consists of children nodes which are known as files. No file can be present in more than one area.</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Finally, each file contains child nodes known as records. The file has exactly those records that are its child nodes. No records represent in more than one file.</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Hence, the levels of the tree starting from the top level are as follows:</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Database</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Area</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File</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Record</a:t>
            </a:r>
            <a:endParaRPr lang="en-US" sz="22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6900170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1230026"/>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4</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Multiple Granularity Control Protocol</a:t>
            </a:r>
          </a:p>
          <a:p>
            <a:pPr algn="just">
              <a:buClr>
                <a:schemeClr val="tx1"/>
              </a:buClr>
              <a:buSzPct val="71000"/>
            </a:pPr>
            <a:r>
              <a:rPr lang="en-US" sz="2600" b="1" dirty="0" smtClean="0">
                <a:solidFill>
                  <a:schemeClr val="accent1"/>
                </a:solidFill>
                <a:latin typeface="arial" panose="020B0604020202020204" pitchFamily="34" charset="0"/>
              </a:rPr>
              <a:t>For </a:t>
            </a:r>
            <a:r>
              <a:rPr lang="en-US" sz="2600" b="1" dirty="0">
                <a:solidFill>
                  <a:schemeClr val="accent1"/>
                </a:solidFill>
                <a:latin typeface="arial" panose="020B0604020202020204" pitchFamily="34" charset="0"/>
              </a:rPr>
              <a:t>example: </a:t>
            </a:r>
            <a:r>
              <a:rPr lang="en-US" sz="2600" b="1" dirty="0">
                <a:solidFill>
                  <a:srgbClr val="222222"/>
                </a:solidFill>
                <a:latin typeface="arial" panose="020B0604020202020204" pitchFamily="34" charset="0"/>
              </a:rPr>
              <a:t>Consider a tree which has four levels of nodes</a:t>
            </a:r>
            <a:r>
              <a:rPr lang="en-US" sz="2600" b="1" dirty="0" smtClean="0">
                <a:solidFill>
                  <a:srgbClr val="222222"/>
                </a:solidFill>
                <a:latin typeface="arial" panose="020B0604020202020204" pitchFamily="34" charset="0"/>
              </a:rPr>
              <a:t>.</a:t>
            </a:r>
          </a:p>
        </p:txBody>
      </p:sp>
      <p:pic>
        <p:nvPicPr>
          <p:cNvPr id="13314" name="Picture 2" descr="DBMS Multiple Granul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533" y="1954145"/>
            <a:ext cx="56769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21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smtClean="0">
                <a:solidFill>
                  <a:srgbClr val="222222"/>
                </a:solidFill>
                <a:latin typeface="arial" panose="020B0604020202020204" pitchFamily="34" charset="0"/>
              </a:rPr>
              <a:t>Consistency−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integrity constraints are maintained so that the database is consistent before and after the transaction.</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execution of a transaction will leave a database in either its prior stable state or a new stable state.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consistent property of database states that every transaction sees a consistent database instance.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transaction is used to transform the database from one consistent state to another consistent state.</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11816398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means that a transaction should take place in a system in such a way that it is the only transaction that is accessing the resources in a database system.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Isolation levels define the degree to which a transaction must be isolated from the data modifications made by any other transaction in the database system. </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5933495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smtClean="0">
                <a:solidFill>
                  <a:srgbClr val="222222"/>
                </a:solidFill>
                <a:latin typeface="arial" panose="020B0604020202020204" pitchFamily="34" charset="0"/>
              </a:rPr>
              <a:t>A </a:t>
            </a:r>
            <a:r>
              <a:rPr lang="en-US" sz="2800" dirty="0">
                <a:solidFill>
                  <a:srgbClr val="222222"/>
                </a:solidFill>
                <a:latin typeface="arial" panose="020B0604020202020204" pitchFamily="34" charset="0"/>
              </a:rPr>
              <a:t>transaction isolation level is defined by the following phenomena: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Dirty Read </a:t>
            </a:r>
            <a:r>
              <a:rPr lang="en-US" sz="2800" dirty="0">
                <a:solidFill>
                  <a:srgbClr val="222222"/>
                </a:solidFill>
                <a:latin typeface="arial" panose="020B0604020202020204" pitchFamily="34" charset="0"/>
              </a:rPr>
              <a:t>– A Dirty read is a situation when a transaction reads data that has not yet been committed. For example, Let’s say transaction 1 updates a row and leaves it uncommitted, meanwhile, Transaction 2 reads the updated row. If transaction 1 rolls back the change, transaction 2 will have read data that is considered never to have existed.</a:t>
            </a:r>
          </a:p>
          <a:p>
            <a:pPr marL="457200" indent="-457200" algn="just">
              <a:buClr>
                <a:schemeClr val="tx1"/>
              </a:buClr>
              <a:buSzPct val="71000"/>
              <a:buFont typeface="Wingdings" panose="05000000000000000000" pitchFamily="2" charset="2"/>
              <a:buChar char="v"/>
            </a:pP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1093801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smtClean="0">
                <a:solidFill>
                  <a:srgbClr val="222222"/>
                </a:solidFill>
                <a:latin typeface="arial" panose="020B0604020202020204" pitchFamily="34" charset="0"/>
              </a:rPr>
              <a:t>A </a:t>
            </a:r>
            <a:r>
              <a:rPr lang="en-US" sz="2800" dirty="0">
                <a:solidFill>
                  <a:srgbClr val="222222"/>
                </a:solidFill>
                <a:latin typeface="arial" panose="020B0604020202020204" pitchFamily="34" charset="0"/>
              </a:rPr>
              <a:t>transaction isolation level is defined by the following phenomena: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Non </a:t>
            </a:r>
            <a:r>
              <a:rPr lang="en-US" sz="2800" b="1" dirty="0">
                <a:solidFill>
                  <a:srgbClr val="222222"/>
                </a:solidFill>
                <a:latin typeface="arial" panose="020B0604020202020204" pitchFamily="34" charset="0"/>
              </a:rPr>
              <a:t>Repeatable read </a:t>
            </a:r>
            <a:r>
              <a:rPr lang="en-US" sz="2800" dirty="0">
                <a:solidFill>
                  <a:srgbClr val="222222"/>
                </a:solidFill>
                <a:latin typeface="arial" panose="020B0604020202020204" pitchFamily="34" charset="0"/>
              </a:rPr>
              <a:t>– Non Repeatable read occurs when a transaction reads the same row twice and gets a different value each time. For example, suppose transaction T1 reads data. Due to concurrency, another transaction T2 updates the same data and commit, Now if transaction T1 rereads the same data, it will retrieve a different value.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8440876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dirty="0" smtClean="0">
                <a:solidFill>
                  <a:srgbClr val="222222"/>
                </a:solidFill>
                <a:latin typeface="arial" panose="020B0604020202020204" pitchFamily="34" charset="0"/>
              </a:rPr>
              <a:t>A </a:t>
            </a:r>
            <a:r>
              <a:rPr lang="en-US" sz="2800" dirty="0">
                <a:solidFill>
                  <a:srgbClr val="222222"/>
                </a:solidFill>
                <a:latin typeface="arial" panose="020B0604020202020204" pitchFamily="34" charset="0"/>
              </a:rPr>
              <a:t>transaction isolation level is defined by the following phenomena: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Phantom </a:t>
            </a:r>
            <a:r>
              <a:rPr lang="en-US" sz="2800" b="1" dirty="0">
                <a:solidFill>
                  <a:srgbClr val="222222"/>
                </a:solidFill>
                <a:latin typeface="arial" panose="020B0604020202020204" pitchFamily="34" charset="0"/>
              </a:rPr>
              <a:t>Read </a:t>
            </a:r>
            <a:r>
              <a:rPr lang="en-US" sz="2800" dirty="0">
                <a:solidFill>
                  <a:srgbClr val="222222"/>
                </a:solidFill>
                <a:latin typeface="arial" panose="020B0604020202020204" pitchFamily="34" charset="0"/>
              </a:rPr>
              <a:t>– Phantom Read occurs when two same queries are executed, but the rows retrieved by the two, are different. For example, suppose transaction T1 retrieves a set of rows that satisfy some search criteria. Now, Transaction T2 generates some new rows that match the search criteria for transaction T1. If transaction T1 re-executes the statement that reads the rows, it gets a different set of rows this time.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8196216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Based on these phenomena, The SQL standard defines </a:t>
            </a:r>
            <a:r>
              <a:rPr lang="en-US" sz="2800" dirty="0" smtClean="0">
                <a:solidFill>
                  <a:srgbClr val="222222"/>
                </a:solidFill>
                <a:latin typeface="arial" panose="020B0604020202020204" pitchFamily="34" charset="0"/>
              </a:rPr>
              <a:t>Five </a:t>
            </a:r>
            <a:r>
              <a:rPr lang="en-US" sz="2800" dirty="0">
                <a:solidFill>
                  <a:srgbClr val="222222"/>
                </a:solidFill>
                <a:latin typeface="arial" panose="020B0604020202020204" pitchFamily="34" charset="0"/>
              </a:rPr>
              <a:t>isolation levels: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a:t>
            </a:r>
            <a:r>
              <a:rPr lang="en-US" sz="2800" b="1" dirty="0" smtClean="0">
                <a:solidFill>
                  <a:srgbClr val="222222"/>
                </a:solidFill>
                <a:latin typeface="arial" panose="020B0604020202020204" pitchFamily="34" charset="0"/>
              </a:rPr>
              <a:t>Uncommitted</a:t>
            </a: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Read Committed</a:t>
            </a: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Repeatable Read</a:t>
            </a: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Serializable </a:t>
            </a:r>
          </a:p>
          <a:p>
            <a:pPr marL="457200" indent="-457200" algn="just">
              <a:buClr>
                <a:schemeClr val="tx1"/>
              </a:buClr>
              <a:buSzPct val="71000"/>
              <a:buFont typeface="Wingdings" panose="05000000000000000000" pitchFamily="2" charset="2"/>
              <a:buChar char="v"/>
            </a:pPr>
            <a:r>
              <a:rPr lang="en-US" sz="2800" b="1" dirty="0" smtClean="0">
                <a:solidFill>
                  <a:srgbClr val="222222"/>
                </a:solidFill>
                <a:latin typeface="arial" panose="020B0604020202020204" pitchFamily="34" charset="0"/>
              </a:rPr>
              <a:t>Snapshot</a:t>
            </a:r>
            <a:r>
              <a:rPr lang="en-US" sz="2800" b="1" dirty="0">
                <a:solidFill>
                  <a:srgbClr val="222222"/>
                </a:solidFill>
                <a:latin typeface="arial" panose="020B0604020202020204" pitchFamily="34" charset="0"/>
              </a:rPr>
              <a: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4512489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Read Uncommitted</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Transactions </a:t>
            </a:r>
            <a:r>
              <a:rPr lang="en-US" sz="2800" dirty="0">
                <a:solidFill>
                  <a:srgbClr val="222222"/>
                </a:solidFill>
                <a:latin typeface="arial" panose="020B0604020202020204" pitchFamily="34" charset="0"/>
              </a:rPr>
              <a:t>are not required to lock rows before reading or writing data. This means that a transaction can read data that has been modified by another uncommitted transaction.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This </a:t>
            </a:r>
            <a:r>
              <a:rPr lang="en-US" sz="2800" dirty="0">
                <a:solidFill>
                  <a:srgbClr val="222222"/>
                </a:solidFill>
                <a:latin typeface="arial" panose="020B0604020202020204" pitchFamily="34" charset="0"/>
              </a:rPr>
              <a:t>can lead to non-repeatable reads and phantom reads. </a:t>
            </a:r>
            <a:r>
              <a:rPr lang="en-US" sz="2800" dirty="0" smtClean="0">
                <a:solidFill>
                  <a:srgbClr val="222222"/>
                </a:solidFill>
                <a:latin typeface="arial" panose="020B0604020202020204" pitchFamily="34" charset="0"/>
              </a:rPr>
              <a:t>However, it provides the highest level of concurrency and can be useful in certain situations.</a:t>
            </a:r>
          </a:p>
        </p:txBody>
      </p:sp>
    </p:spTree>
    <p:extLst>
      <p:ext uri="{BB962C8B-B14F-4D97-AF65-F5344CB8AC3E}">
        <p14:creationId xmlns:p14="http://schemas.microsoft.com/office/powerpoint/2010/main" val="19289552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Read Uncommitted</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is updating a row in Table X, and Transaction B reads the same row before Transaction A commits the change. Transaction B can see the uncommitted data from Transaction A.</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No lock at all. Transactions can read uncommitted data from other transactions.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8954605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Read Committed</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Transactions </a:t>
            </a:r>
            <a:r>
              <a:rPr lang="en-US" sz="2800" dirty="0">
                <a:solidFill>
                  <a:srgbClr val="222222"/>
                </a:solidFill>
                <a:latin typeface="arial" panose="020B0604020202020204" pitchFamily="34" charset="0"/>
              </a:rPr>
              <a:t>must wait for a row to be committed before reading it. This ensures that transactions do not read data that is in the process of being changed by another transaction.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However</a:t>
            </a:r>
            <a:r>
              <a:rPr lang="en-US" sz="2800" dirty="0">
                <a:solidFill>
                  <a:srgbClr val="222222"/>
                </a:solidFill>
                <a:latin typeface="arial" panose="020B0604020202020204" pitchFamily="34" charset="0"/>
              </a:rPr>
              <a:t>, this can still result in non-repeatable reads and phantom reads.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7419029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Read Committed</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 Transaction A updates a row in Table X, and Transaction B attempts to read the same row before Transaction A commits the change. Transaction B must wait for the row to be committed before reading it</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Simple lock. Transactions can only read committed data from other transactions.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2703863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Repeatable Read</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Transactions </a:t>
            </a:r>
            <a:r>
              <a:rPr lang="en-US" sz="2800" dirty="0">
                <a:solidFill>
                  <a:srgbClr val="222222"/>
                </a:solidFill>
                <a:latin typeface="arial" panose="020B0604020202020204" pitchFamily="34" charset="0"/>
              </a:rPr>
              <a:t>must acquire locks on all rows that they read or write. This ensures that other transactions cannot modify or delete the rows while the transaction is in progress.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However</a:t>
            </a:r>
            <a:r>
              <a:rPr lang="en-US" sz="2800" dirty="0">
                <a:solidFill>
                  <a:srgbClr val="222222"/>
                </a:solidFill>
                <a:latin typeface="arial" panose="020B0604020202020204" pitchFamily="34" charset="0"/>
              </a:rPr>
              <a:t>, this can still result in phantom reads.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867111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8" y="1004925"/>
            <a:ext cx="8094254" cy="934481"/>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Consistency − </a:t>
            </a:r>
            <a:endParaRPr lang="en-US" sz="2800" b="1"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800" b="1" dirty="0" smtClean="0">
                <a:solidFill>
                  <a:srgbClr val="222222"/>
                </a:solidFill>
                <a:latin typeface="arial" panose="020B0604020202020204" pitchFamily="34" charset="0"/>
              </a:rPr>
              <a:t>Example:</a:t>
            </a:r>
            <a:endParaRPr lang="en-US" sz="2800" b="1" dirty="0">
              <a:solidFill>
                <a:srgbClr val="222222"/>
              </a:solidFill>
              <a:latin typeface="arial" panose="020B0604020202020204" pitchFamily="34" charset="0"/>
            </a:endParaRPr>
          </a:p>
        </p:txBody>
      </p:sp>
      <p:sp>
        <p:nvSpPr>
          <p:cNvPr id="8" name="Subtitle 2"/>
          <p:cNvSpPr txBox="1">
            <a:spLocks/>
          </p:cNvSpPr>
          <p:nvPr/>
        </p:nvSpPr>
        <p:spPr>
          <a:xfrm>
            <a:off x="1281567" y="3747752"/>
            <a:ext cx="8094254" cy="1751527"/>
          </a:xfrm>
          <a:prstGeom prst="rect">
            <a:avLst/>
          </a:prstGeom>
        </p:spPr>
        <p:txBody>
          <a:bodyPr vert="horz" lIns="91440" tIns="45720" rIns="91440" bIns="45720" rtlCol="0" anchor="t">
            <a:normAutofit/>
          </a:bodyPr>
          <a:lstStyle>
            <a:lvl1pPr marL="0" indent="0" algn="r" defTabSz="457189"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89" indent="0" algn="ctr" defTabSz="457189"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Therefore, the database is consistent. In the case when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completed but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fails, then inconsistency will occur.</a:t>
            </a:r>
            <a:endParaRPr lang="en-US" sz="2800" dirty="0">
              <a:solidFill>
                <a:schemeClr val="tx1"/>
              </a:solidFill>
            </a:endParaRPr>
          </a:p>
        </p:txBody>
      </p:sp>
      <p:sp>
        <p:nvSpPr>
          <p:cNvPr id="4" name="Rectangle 3"/>
          <p:cNvSpPr/>
          <p:nvPr/>
        </p:nvSpPr>
        <p:spPr>
          <a:xfrm>
            <a:off x="1966174" y="2294466"/>
            <a:ext cx="6379335" cy="646331"/>
          </a:xfrm>
          <a:prstGeom prst="rect">
            <a:avLst/>
          </a:prstGeom>
        </p:spPr>
        <p:txBody>
          <a:bodyPr wrap="square">
            <a:spAutoFit/>
          </a:bodyPr>
          <a:lstStyle/>
          <a:p>
            <a:pPr>
              <a:buFont typeface="+mj-lt"/>
              <a:buAutoNum type="arabicPeriod"/>
            </a:pPr>
            <a:r>
              <a:rPr lang="en-US" dirty="0">
                <a:solidFill>
                  <a:srgbClr val="000000"/>
                </a:solidFill>
                <a:latin typeface="verdana" panose="020B0604030504040204" pitchFamily="34" charset="0"/>
              </a:rPr>
              <a:t>Total before T occurs = </a:t>
            </a:r>
            <a:r>
              <a:rPr lang="en-US" dirty="0">
                <a:solidFill>
                  <a:srgbClr val="C00000"/>
                </a:solidFill>
                <a:latin typeface="verdana" panose="020B0604030504040204" pitchFamily="34" charset="0"/>
              </a:rPr>
              <a:t>600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300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900</a:t>
            </a:r>
            <a:r>
              <a:rPr lang="en-US" dirty="0">
                <a:solidFill>
                  <a:srgbClr val="000000"/>
                </a:solidFill>
                <a:latin typeface="verdana" panose="020B0604030504040204" pitchFamily="34" charset="0"/>
              </a:rPr>
              <a:t>  </a:t>
            </a:r>
          </a:p>
          <a:p>
            <a:pPr>
              <a:buFont typeface="+mj-lt"/>
              <a:buAutoNum type="arabicPeriod"/>
            </a:pPr>
            <a:r>
              <a:rPr lang="en-US" dirty="0">
                <a:solidFill>
                  <a:srgbClr val="000000"/>
                </a:solidFill>
                <a:latin typeface="verdana" panose="020B0604030504040204" pitchFamily="34" charset="0"/>
              </a:rPr>
              <a:t>Total after T occurs= </a:t>
            </a:r>
            <a:r>
              <a:rPr lang="en-US" dirty="0">
                <a:solidFill>
                  <a:srgbClr val="C00000"/>
                </a:solidFill>
                <a:latin typeface="verdana" panose="020B0604030504040204" pitchFamily="34" charset="0"/>
              </a:rPr>
              <a:t>500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400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900</a:t>
            </a:r>
            <a:r>
              <a:rPr lang="en-US" dirty="0">
                <a:solidFill>
                  <a:srgbClr val="000000"/>
                </a:solidFill>
                <a:latin typeface="verdana" panose="020B0604030504040204" pitchFamily="34" charset="0"/>
              </a:rPr>
              <a:t>  </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549743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3</a:t>
            </a:r>
            <a:r>
              <a:rPr lang="en-US" sz="2800" b="1" dirty="0">
                <a:solidFill>
                  <a:srgbClr val="222222"/>
                </a:solidFill>
                <a:latin typeface="arial" panose="020B0604020202020204" pitchFamily="34" charset="0"/>
              </a:rPr>
              <a:t>. Repeatable </a:t>
            </a:r>
            <a:r>
              <a:rPr lang="en-US" sz="2800" b="1" dirty="0" smtClean="0">
                <a:solidFill>
                  <a:srgbClr val="222222"/>
                </a:solidFill>
                <a:latin typeface="arial" panose="020B0604020202020204" pitchFamily="34" charset="0"/>
              </a:rPr>
              <a:t>Read</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updates one of the rows in Table X. Transaction B must wait for Transaction A to release its lock on the entire table before making the update</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Locking behavior: </a:t>
            </a:r>
            <a:r>
              <a:rPr lang="en-US" sz="2800" dirty="0" smtClean="0">
                <a:solidFill>
                  <a:srgbClr val="222222"/>
                </a:solidFill>
                <a:latin typeface="arial" panose="020B0604020202020204" pitchFamily="34" charset="0"/>
              </a:rPr>
              <a:t>Rows-level </a:t>
            </a:r>
            <a:r>
              <a:rPr lang="en-US" sz="2800" dirty="0">
                <a:solidFill>
                  <a:srgbClr val="222222"/>
                </a:solidFill>
                <a:latin typeface="arial" panose="020B0604020202020204" pitchFamily="34" charset="0"/>
              </a:rPr>
              <a:t>lock. Transactions acquire locks on all rows they read or write.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1288371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4</a:t>
            </a:r>
            <a:r>
              <a:rPr lang="en-US" sz="2800" b="1" dirty="0">
                <a:solidFill>
                  <a:srgbClr val="222222"/>
                </a:solidFill>
                <a:latin typeface="arial" panose="020B0604020202020204" pitchFamily="34" charset="0"/>
              </a:rPr>
              <a:t>. Serializable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Transactions </a:t>
            </a:r>
            <a:r>
              <a:rPr lang="en-US" sz="2800" dirty="0">
                <a:solidFill>
                  <a:srgbClr val="222222"/>
                </a:solidFill>
                <a:latin typeface="arial" panose="020B0604020202020204" pitchFamily="34" charset="0"/>
              </a:rPr>
              <a:t>must acquire locks on entire tables before reading or writing data. This ensures that other transactions cannot modify or delete any data in the table while the transaction is in progress.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However</a:t>
            </a:r>
            <a:r>
              <a:rPr lang="en-US" sz="2800" dirty="0">
                <a:solidFill>
                  <a:srgbClr val="222222"/>
                </a:solidFill>
                <a:latin typeface="arial" panose="020B0604020202020204" pitchFamily="34" charset="0"/>
              </a:rPr>
              <a:t>, this can lead to a high level of contention and can impact performance.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90247312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4. Serializable</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attempts to insert a new row into Table X. Transaction B must wait for Transaction A to release its lock on the entire table before making the insert</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Table-level lock. Transactions acquire locks on entire tables.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9873164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5. </a:t>
            </a:r>
            <a:r>
              <a:rPr lang="en-US" sz="2800" b="1" dirty="0" smtClean="0">
                <a:solidFill>
                  <a:srgbClr val="222222"/>
                </a:solidFill>
                <a:latin typeface="arial" panose="020B0604020202020204" pitchFamily="34" charset="0"/>
              </a:rPr>
              <a:t>Snapshot</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Each </a:t>
            </a:r>
            <a:r>
              <a:rPr lang="en-US" sz="2800" dirty="0">
                <a:solidFill>
                  <a:srgbClr val="222222"/>
                </a:solidFill>
                <a:latin typeface="arial" panose="020B0604020202020204" pitchFamily="34" charset="0"/>
              </a:rPr>
              <a:t>transaction has its own snapshot of the database. This means that a transaction can read data without acquiring locks, and other transactions can modify data without impacting the current transaction.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This </a:t>
            </a:r>
            <a:r>
              <a:rPr lang="en-US" sz="2800" dirty="0">
                <a:solidFill>
                  <a:srgbClr val="222222"/>
                </a:solidFill>
                <a:latin typeface="arial" panose="020B0604020202020204" pitchFamily="34" charset="0"/>
              </a:rPr>
              <a:t>provides the highest level of consistency and accuracy but can impact performance due to the need to maintain multiple snapshots.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872538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5. </a:t>
            </a:r>
            <a:r>
              <a:rPr lang="en-US" sz="2800" b="1" dirty="0">
                <a:solidFill>
                  <a:srgbClr val="222222"/>
                </a:solidFill>
                <a:latin typeface="arial" panose="020B0604020202020204" pitchFamily="34" charset="0"/>
              </a:rPr>
              <a:t>Snapshot</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inserts a new row into Table X. Both transactions see different snapshots of the table and can operate independently</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smtClean="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No lock at all. Each transaction operates on its own snapshot of the database.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8931371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8.6 </a:t>
            </a:r>
            <a:r>
              <a:rPr lang="en-US" sz="2800" dirty="0" smtClean="0">
                <a:solidFill>
                  <a:schemeClr val="bg1"/>
                </a:solidFill>
              </a:rPr>
              <a:t> </a:t>
            </a:r>
            <a:r>
              <a:rPr lang="en-US" sz="2800" dirty="0">
                <a:solidFill>
                  <a:schemeClr val="bg1"/>
                </a:solidFill>
              </a:rPr>
              <a:t>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Summary of locking </a:t>
            </a:r>
            <a:r>
              <a:rPr lang="en-US" sz="2800" dirty="0" smtClean="0">
                <a:solidFill>
                  <a:srgbClr val="222222"/>
                </a:solidFill>
                <a:latin typeface="arial" panose="020B0604020202020204" pitchFamily="34" charset="0"/>
              </a:rPr>
              <a:t>behavior</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Uncommitted: No lock at all</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Committed: Simple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Repeatable Read: Rows-level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Serializable: Table-level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Snapshot: No lock at all (each transaction operates on its own snapshot)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787446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Assignment</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Ø"/>
            </a:pPr>
            <a:r>
              <a:rPr lang="en-US" sz="2800" dirty="0" smtClean="0">
                <a:solidFill>
                  <a:srgbClr val="222222"/>
                </a:solidFill>
                <a:latin typeface="arial" panose="020B0604020202020204" pitchFamily="34" charset="0"/>
              </a:rPr>
              <a:t>Visit the given link and study and write your view on the following topics: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Deadlock in </a:t>
            </a:r>
            <a:r>
              <a:rPr lang="en-US" sz="2800" dirty="0" err="1" smtClean="0">
                <a:solidFill>
                  <a:srgbClr val="222222"/>
                </a:solidFill>
                <a:latin typeface="arial" panose="020B0604020202020204" pitchFamily="34" charset="0"/>
              </a:rPr>
              <a:t>dbms</a:t>
            </a:r>
            <a:endParaRPr lang="en-US" sz="2800" dirty="0" smtClean="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i="1" dirty="0">
                <a:solidFill>
                  <a:srgbClr val="00B0F0"/>
                </a:solidFill>
                <a:latin typeface="arial" panose="020B0604020202020204" pitchFamily="34" charset="0"/>
                <a:hlinkClick r:id="rId3"/>
              </a:rPr>
              <a:t>https://www.geeksforgeeks.org/deadlock-in-dbms/</a:t>
            </a:r>
            <a:endParaRPr lang="en-US" sz="2600" i="1" dirty="0" smtClean="0">
              <a:solidFill>
                <a:srgbClr val="00B0F0"/>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Starvation in </a:t>
            </a:r>
            <a:r>
              <a:rPr lang="en-US" sz="2800" dirty="0" err="1" smtClean="0">
                <a:solidFill>
                  <a:srgbClr val="222222"/>
                </a:solidFill>
                <a:latin typeface="arial" panose="020B0604020202020204" pitchFamily="34" charset="0"/>
              </a:rPr>
              <a:t>dbms</a:t>
            </a:r>
            <a:endParaRPr lang="en-US" sz="2800" dirty="0" smtClean="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i="1" dirty="0">
                <a:solidFill>
                  <a:srgbClr val="00B0F0"/>
                </a:solidFill>
                <a:hlinkClick r:id="rId4"/>
              </a:rPr>
              <a:t>https://www.geeksforgeeks.org/starvation-in-dbms/</a:t>
            </a:r>
            <a:endParaRPr lang="en-US" sz="2600" i="1" dirty="0">
              <a:solidFill>
                <a:srgbClr val="00B0F0"/>
              </a:solidFill>
            </a:endParaRPr>
          </a:p>
        </p:txBody>
      </p:sp>
    </p:spTree>
    <p:extLst>
      <p:ext uri="{BB962C8B-B14F-4D97-AF65-F5344CB8AC3E}">
        <p14:creationId xmlns:p14="http://schemas.microsoft.com/office/powerpoint/2010/main" val="11307577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8956" y="2644170"/>
            <a:ext cx="8507895" cy="1569660"/>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This is the end of the lecture!</a:t>
            </a:r>
          </a:p>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I hope you enjoyed it.</a:t>
            </a:r>
          </a:p>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Thank You</a:t>
            </a:r>
            <a:endParaRPr lang="en-US" sz="3200" b="0" cap="none" spc="0" dirty="0">
              <a:ln w="0"/>
              <a:solidFill>
                <a:schemeClr val="tx1"/>
              </a:solidFill>
              <a:effectLst>
                <a:outerShdw blurRad="38100" dist="19050" dir="2700000" algn="tl" rotWithShape="0">
                  <a:schemeClr val="dk1">
                    <a:alpha val="40000"/>
                  </a:schemeClr>
                </a:outerShdw>
              </a:effectLst>
              <a:latin typeface="Eras Medium ITC" panose="020B0602030504020804" pitchFamily="34" charset="0"/>
            </a:endParaRPr>
          </a:p>
        </p:txBody>
      </p:sp>
    </p:spTree>
    <p:extLst>
      <p:ext uri="{BB962C8B-B14F-4D97-AF65-F5344CB8AC3E}">
        <p14:creationId xmlns:p14="http://schemas.microsoft.com/office/powerpoint/2010/main" val="3930731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smtClean="0">
                <a:solidFill>
                  <a:srgbClr val="222222"/>
                </a:solidFill>
                <a:latin typeface="arial" panose="020B0604020202020204" pitchFamily="34" charset="0"/>
              </a:rPr>
              <a:t>Isolation−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shows that the data which is used at the time of execution of a transaction cannot be used by the second transaction until the first one is completed.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isolation, if the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being executed and using the data item X, then that data item can't be accessed by any other transaction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until the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ends.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concurrency control subsystem of the DBMS enforced the isolation property.</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1508935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Durability </a:t>
            </a:r>
            <a:r>
              <a:rPr lang="en-US" sz="2800" b="1" dirty="0" smtClean="0">
                <a:solidFill>
                  <a:srgbClr val="222222"/>
                </a:solidFill>
                <a:latin typeface="arial" panose="020B0604020202020204" pitchFamily="34" charset="0"/>
              </a:rPr>
              <a:t>−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durability property is used to indicate the performance of the database's consistent state. It states that the transaction made the permanent changes.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They cannot be lost by the erroneous operation of a faulty transaction or by the system failure. When a transaction is completed, then the database reaches a state known as the consistent state. That consistent state cannot be lost, even in the event of a system's failure.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recovery subsystem of the DBMS has the responsibility of Durability property.</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4290316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 Schedule</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 is the sequence of instructions that specify chronological order in which instructions of concurred transactions are executed.</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It </a:t>
            </a:r>
            <a:r>
              <a:rPr lang="en-US" sz="2800" dirty="0">
                <a:solidFill>
                  <a:srgbClr val="222222"/>
                </a:solidFill>
                <a:latin typeface="arial" panose="020B0604020202020204" pitchFamily="34" charset="0"/>
              </a:rPr>
              <a:t>must preserve the consistency of the database</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smtClean="0">
                <a:solidFill>
                  <a:schemeClr val="tx1"/>
                </a:solidFill>
              </a:rPr>
              <a:t>Schedule is </a:t>
            </a:r>
            <a:r>
              <a:rPr lang="en-US" sz="2800" dirty="0">
                <a:solidFill>
                  <a:schemeClr val="tx1"/>
                </a:solidFill>
              </a:rPr>
              <a:t>a process of lining the transactions and executing them one by one. </a:t>
            </a:r>
            <a:endParaRPr lang="en-US" sz="2800" dirty="0" smtClean="0">
              <a:solidFill>
                <a:schemeClr val="tx1"/>
              </a:solidFill>
            </a:endParaRPr>
          </a:p>
          <a:p>
            <a:pPr marL="457200" indent="-457200" algn="just">
              <a:buClr>
                <a:schemeClr val="tx1"/>
              </a:buClr>
              <a:buSzPct val="71000"/>
              <a:buFont typeface="Wingdings" panose="05000000000000000000" pitchFamily="2" charset="2"/>
              <a:buChar char="v"/>
            </a:pPr>
            <a:r>
              <a:rPr lang="en-US" sz="2800" dirty="0" smtClean="0">
                <a:solidFill>
                  <a:schemeClr val="tx1"/>
                </a:solidFill>
              </a:rPr>
              <a:t>When </a:t>
            </a:r>
            <a:r>
              <a:rPr lang="en-US" sz="2800" dirty="0">
                <a:solidFill>
                  <a:schemeClr val="tx1"/>
                </a:solidFill>
              </a:rPr>
              <a:t>there are multiple transactions that are running in a concurrent manner and the order of operation is needed to be set so that the operations do not overlap each other, Scheduling is brought into play and the transactions are timed accordingly.</a:t>
            </a:r>
          </a:p>
        </p:txBody>
      </p:sp>
    </p:spTree>
    <p:extLst>
      <p:ext uri="{BB962C8B-B14F-4D97-AF65-F5344CB8AC3E}">
        <p14:creationId xmlns:p14="http://schemas.microsoft.com/office/powerpoint/2010/main" val="1403702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Type of Schedule</a:t>
            </a:r>
            <a:endParaRPr lang="en-US" sz="2800" dirty="0">
              <a:solidFill>
                <a:schemeClr val="bg1"/>
              </a:solidFill>
            </a:endParaRPr>
          </a:p>
        </p:txBody>
      </p:sp>
      <p:pic>
        <p:nvPicPr>
          <p:cNvPr id="1028" name="Picture 4"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52" y="1393265"/>
            <a:ext cx="5949658" cy="365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67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Serial Schedule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the transactions are executed non-interleaved, </a:t>
            </a:r>
            <a:endParaRPr lang="en-US" sz="2800" dirty="0" smtClean="0">
              <a:solidFill>
                <a:srgbClr val="222222"/>
              </a:solidFill>
              <a:latin typeface="arial" panose="020B0604020202020204" pitchFamily="34" charset="0"/>
            </a:endParaRPr>
          </a:p>
          <a:p>
            <a:pPr marL="514350" indent="-51435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i.e</a:t>
            </a:r>
            <a:r>
              <a:rPr lang="en-US" sz="2800" dirty="0">
                <a:solidFill>
                  <a:srgbClr val="222222"/>
                </a:solidFill>
                <a:latin typeface="arial" panose="020B0604020202020204" pitchFamily="34" charset="0"/>
              </a:rPr>
              <a:t>., a serial schedule is one in which no transaction starts until a running transaction has ended are called serial schedules</a:t>
            </a:r>
            <a:r>
              <a:rPr lang="en-US" sz="2800" dirty="0" smtClean="0">
                <a:solidFill>
                  <a:srgbClr val="222222"/>
                </a:solidFill>
                <a:latin typeface="arial" panose="020B0604020202020204" pitchFamily="34" charset="0"/>
              </a:rPr>
              <a:t>.</a:t>
            </a:r>
          </a:p>
          <a:p>
            <a:pPr marL="514350" indent="-51435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Always ensure  a consistent state.</a:t>
            </a:r>
            <a:endParaRPr lang="en-US" sz="2800" dirty="0">
              <a:solidFill>
                <a:schemeClr val="tx1"/>
              </a:solidFill>
            </a:endParaRPr>
          </a:p>
        </p:txBody>
      </p:sp>
    </p:spTree>
    <p:extLst>
      <p:ext uri="{BB962C8B-B14F-4D97-AF65-F5344CB8AC3E}">
        <p14:creationId xmlns:p14="http://schemas.microsoft.com/office/powerpoint/2010/main" val="209061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611840"/>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Serial Schedule </a:t>
            </a:r>
          </a:p>
        </p:txBody>
      </p:sp>
      <p:sp>
        <p:nvSpPr>
          <p:cNvPr id="6" name="Rectangle 5"/>
          <p:cNvSpPr/>
          <p:nvPr/>
        </p:nvSpPr>
        <p:spPr>
          <a:xfrm>
            <a:off x="1837385" y="5668731"/>
            <a:ext cx="6096000" cy="646331"/>
          </a:xfrm>
          <a:prstGeom prst="rect">
            <a:avLst/>
          </a:prstGeom>
        </p:spPr>
        <p:txBody>
          <a:bodyPr>
            <a:spAutoFit/>
          </a:bodyPr>
          <a:lstStyle/>
          <a:p>
            <a:r>
              <a:rPr lang="en-US" dirty="0">
                <a:solidFill>
                  <a:srgbClr val="40424E"/>
                </a:solidFill>
                <a:latin typeface="urw-din"/>
              </a:rPr>
              <a:t>This is a serial schedule since the transactions perform serially in the order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—&gt; </a:t>
            </a:r>
            <a:r>
              <a:rPr lang="en-US" dirty="0" err="1">
                <a:solidFill>
                  <a:srgbClr val="40424E"/>
                </a:solidFill>
                <a:latin typeface="urw-din"/>
              </a:rPr>
              <a:t>T</a:t>
            </a:r>
            <a:r>
              <a:rPr lang="en-US" baseline="-25000" dirty="0" err="1">
                <a:solidFill>
                  <a:srgbClr val="40424E"/>
                </a:solidFill>
                <a:latin typeface="urw-din"/>
              </a:rPr>
              <a:t>2</a:t>
            </a:r>
            <a:endParaRPr lang="en-US" dirty="0"/>
          </a:p>
        </p:txBody>
      </p:sp>
      <p:pic>
        <p:nvPicPr>
          <p:cNvPr id="2052" name="Picture 4"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536" y="1751528"/>
            <a:ext cx="6005849" cy="376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704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611840"/>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Serial Schedule </a:t>
            </a:r>
          </a:p>
        </p:txBody>
      </p:sp>
      <p:sp>
        <p:nvSpPr>
          <p:cNvPr id="6" name="Rectangle 5"/>
          <p:cNvSpPr/>
          <p:nvPr/>
        </p:nvSpPr>
        <p:spPr>
          <a:xfrm>
            <a:off x="1837385" y="5668731"/>
            <a:ext cx="6096000" cy="646331"/>
          </a:xfrm>
          <a:prstGeom prst="rect">
            <a:avLst/>
          </a:prstGeom>
        </p:spPr>
        <p:txBody>
          <a:bodyPr>
            <a:spAutoFit/>
          </a:bodyPr>
          <a:lstStyle/>
          <a:p>
            <a:r>
              <a:rPr lang="en-US" dirty="0">
                <a:solidFill>
                  <a:srgbClr val="40424E"/>
                </a:solidFill>
                <a:latin typeface="urw-din"/>
              </a:rPr>
              <a:t>This is a serial schedule since the transactions perform serially in the order </a:t>
            </a:r>
            <a:r>
              <a:rPr lang="en-US" dirty="0" err="1" smtClean="0">
                <a:solidFill>
                  <a:srgbClr val="40424E"/>
                </a:solidFill>
                <a:latin typeface="urw-din"/>
              </a:rPr>
              <a:t>T</a:t>
            </a:r>
            <a:r>
              <a:rPr lang="en-US" baseline="-25000" dirty="0" err="1" smtClean="0">
                <a:solidFill>
                  <a:srgbClr val="40424E"/>
                </a:solidFill>
                <a:latin typeface="urw-din"/>
              </a:rPr>
              <a:t>2</a:t>
            </a:r>
            <a:r>
              <a:rPr lang="en-US" dirty="0">
                <a:solidFill>
                  <a:srgbClr val="40424E"/>
                </a:solidFill>
                <a:latin typeface="urw-din"/>
              </a:rPr>
              <a:t> —&gt; </a:t>
            </a:r>
            <a:r>
              <a:rPr lang="en-US" dirty="0" err="1" smtClean="0">
                <a:solidFill>
                  <a:srgbClr val="40424E"/>
                </a:solidFill>
                <a:latin typeface="urw-din"/>
              </a:rPr>
              <a:t>T</a:t>
            </a:r>
            <a:r>
              <a:rPr lang="en-US" baseline="-25000" dirty="0" err="1" smtClean="0">
                <a:solidFill>
                  <a:srgbClr val="40424E"/>
                </a:solidFill>
                <a:latin typeface="urw-din"/>
              </a:rPr>
              <a:t>1</a:t>
            </a:r>
            <a:endParaRPr lang="en-US" dirty="0"/>
          </a:p>
        </p:txBody>
      </p:sp>
      <p:pic>
        <p:nvPicPr>
          <p:cNvPr id="2056" name="Picture 8"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555" y="1653750"/>
            <a:ext cx="7302321" cy="392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2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 Transaction</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lnSpcReduction="1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 is a single logical unit of operation which on collection performs some meaningful actions.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The </a:t>
            </a:r>
            <a:r>
              <a:rPr lang="en-US" sz="2800" dirty="0">
                <a:solidFill>
                  <a:srgbClr val="222222"/>
                </a:solidFill>
                <a:latin typeface="arial" panose="020B0604020202020204" pitchFamily="34" charset="0"/>
              </a:rPr>
              <a:t>system should ensure proper execution of transactions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Either </a:t>
            </a:r>
            <a:r>
              <a:rPr lang="en-US" sz="2800" dirty="0">
                <a:solidFill>
                  <a:srgbClr val="222222"/>
                </a:solidFill>
                <a:latin typeface="arial" panose="020B0604020202020204" pitchFamily="34" charset="0"/>
              </a:rPr>
              <a:t>the entire transaction executes or none of them executes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The </a:t>
            </a:r>
            <a:r>
              <a:rPr lang="en-US" sz="2800" dirty="0">
                <a:solidFill>
                  <a:srgbClr val="222222"/>
                </a:solidFill>
                <a:latin typeface="arial" panose="020B0604020202020204" pitchFamily="34" charset="0"/>
              </a:rPr>
              <a:t>system also manages concurrent execution of transactions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Each </a:t>
            </a:r>
            <a:r>
              <a:rPr lang="en-US" sz="2800" dirty="0">
                <a:solidFill>
                  <a:srgbClr val="222222"/>
                </a:solidFill>
                <a:latin typeface="arial" panose="020B0604020202020204" pitchFamily="34" charset="0"/>
              </a:rPr>
              <a:t>transaction access and possible updates various data items.</a:t>
            </a:r>
            <a:endParaRPr lang="en-US" sz="2800" dirty="0">
              <a:solidFill>
                <a:schemeClr val="tx1"/>
              </a:solidFill>
            </a:endParaRPr>
          </a:p>
        </p:txBody>
      </p:sp>
    </p:spTree>
    <p:extLst>
      <p:ext uri="{BB962C8B-B14F-4D97-AF65-F5344CB8AC3E}">
        <p14:creationId xmlns:p14="http://schemas.microsoft.com/office/powerpoint/2010/main" val="22870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Non- Serial Schedule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is a type of Scheduling where the operations of multiple transactions are interleaved. </a:t>
            </a:r>
            <a:endParaRPr lang="en-US" sz="2800" dirty="0" smtClean="0">
              <a:solidFill>
                <a:srgbClr val="222222"/>
              </a:solidFill>
              <a:latin typeface="arial" panose="020B0604020202020204" pitchFamily="34" charset="0"/>
            </a:endParaRPr>
          </a:p>
          <a:p>
            <a:pPr marL="514350" indent="-51435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This </a:t>
            </a:r>
            <a:r>
              <a:rPr lang="en-US" sz="2800" dirty="0">
                <a:solidFill>
                  <a:srgbClr val="222222"/>
                </a:solidFill>
                <a:latin typeface="arial" panose="020B0604020202020204" pitchFamily="34" charset="0"/>
              </a:rPr>
              <a:t>might lead to a rise in the concurrency problem. </a:t>
            </a:r>
            <a:endParaRPr lang="en-US" sz="2800" dirty="0" smtClean="0">
              <a:solidFill>
                <a:srgbClr val="222222"/>
              </a:solidFill>
              <a:latin typeface="arial" panose="020B0604020202020204" pitchFamily="34" charset="0"/>
            </a:endParaRPr>
          </a:p>
          <a:p>
            <a:pPr marL="514350" indent="-51435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It </a:t>
            </a:r>
            <a:r>
              <a:rPr lang="en-US" sz="2800" dirty="0">
                <a:solidFill>
                  <a:srgbClr val="222222"/>
                </a:solidFill>
                <a:latin typeface="arial" panose="020B0604020202020204" pitchFamily="34" charset="0"/>
              </a:rPr>
              <a:t>contains many possible orders in which the system can execute the individual operations of the transactions.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4279059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560324"/>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Non- Serial Schedule </a:t>
            </a:r>
          </a:p>
        </p:txBody>
      </p:sp>
      <p:pic>
        <p:nvPicPr>
          <p:cNvPr id="4098" name="Picture 2"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69" y="1975184"/>
            <a:ext cx="6555346" cy="407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03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560324"/>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Non- Serial Schedule </a:t>
            </a:r>
          </a:p>
        </p:txBody>
      </p:sp>
      <p:pic>
        <p:nvPicPr>
          <p:cNvPr id="5122" name="Picture 2"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617" y="1834775"/>
            <a:ext cx="6800045" cy="438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4381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smtClean="0">
                <a:solidFill>
                  <a:srgbClr val="222222"/>
                </a:solidFill>
                <a:latin typeface="arial" panose="020B0604020202020204" pitchFamily="34" charset="0"/>
              </a:rPr>
              <a:t>3</a:t>
            </a:r>
            <a:r>
              <a:rPr lang="en-US" sz="2800" b="1" dirty="0">
                <a:solidFill>
                  <a:srgbClr val="222222"/>
                </a:solidFill>
                <a:latin typeface="arial" panose="020B0604020202020204" pitchFamily="34" charset="0"/>
              </a:rPr>
              <a:t>. Serializable </a:t>
            </a:r>
            <a:r>
              <a:rPr lang="en-US" sz="2800" b="1" dirty="0" smtClean="0">
                <a:solidFill>
                  <a:srgbClr val="222222"/>
                </a:solidFill>
                <a:latin typeface="arial" panose="020B0604020202020204" pitchFamily="34" charset="0"/>
              </a:rPr>
              <a:t>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a:t>
            </a:r>
            <a:r>
              <a:rPr lang="en-US" sz="2800" b="1"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of schedules is used to find non-serial schedules that allow the transaction to execute concurrently without interfering with one another.</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identifies which schedules are correct when executions of the transaction have interleaving of their operations.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non-serial schedule will be serializable if its result is equal to the result of its transactions executed serially.</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4141917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Recoverable Schedule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Cascading Schedule</a:t>
            </a:r>
          </a:p>
          <a:p>
            <a:pPr marL="457200" indent="-457200" algn="just">
              <a:buClr>
                <a:schemeClr val="tx1"/>
              </a:buClr>
              <a:buSzPct val="71000"/>
              <a:buFont typeface="Wingdings" panose="05000000000000000000" pitchFamily="2" charset="2"/>
              <a:buChar char="v"/>
            </a:pPr>
            <a:r>
              <a:rPr lang="en-US" sz="2800" dirty="0" err="1" smtClean="0">
                <a:solidFill>
                  <a:srgbClr val="222222"/>
                </a:solidFill>
                <a:latin typeface="arial" panose="020B0604020202020204" pitchFamily="34" charset="0"/>
              </a:rPr>
              <a:t>Cascadeless</a:t>
            </a:r>
            <a:r>
              <a:rPr lang="en-US" sz="2800" dirty="0" smtClean="0">
                <a:solidFill>
                  <a:srgbClr val="222222"/>
                </a:solidFill>
                <a:latin typeface="arial" panose="020B0604020202020204" pitchFamily="34" charset="0"/>
              </a:rPr>
              <a:t> Schedule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Strict Schedule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Non - </a:t>
            </a:r>
            <a:r>
              <a:rPr lang="en-US" sz="2800" dirty="0">
                <a:solidFill>
                  <a:srgbClr val="222222"/>
                </a:solidFill>
                <a:latin typeface="arial" panose="020B0604020202020204" pitchFamily="34" charset="0"/>
              </a:rPr>
              <a:t>Recoverable Schedule</a:t>
            </a:r>
          </a:p>
          <a:p>
            <a:pPr algn="just">
              <a:buClr>
                <a:schemeClr val="tx1"/>
              </a:buClr>
              <a:buSzPct val="71000"/>
            </a:pP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288243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smtClean="0">
                <a:solidFill>
                  <a:srgbClr val="222222"/>
                </a:solidFill>
                <a:latin typeface="arial" panose="020B0604020202020204" pitchFamily="34" charset="0"/>
              </a:rPr>
              <a:t>a. Recoverable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transactions commit only after all transactions whose changes they read commit are called recoverable schedules.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In </a:t>
            </a:r>
            <a:r>
              <a:rPr lang="en-US" sz="2800" dirty="0">
                <a:solidFill>
                  <a:srgbClr val="222222"/>
                </a:solidFill>
                <a:latin typeface="arial" panose="020B0604020202020204" pitchFamily="34" charset="0"/>
              </a:rPr>
              <a:t>other words, if some transaction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is reading value updated or written by some other transaction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then the commit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must occur after the commit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233606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smtClean="0">
                <a:solidFill>
                  <a:srgbClr val="222222"/>
                </a:solidFill>
                <a:latin typeface="arial" panose="020B0604020202020204" pitchFamily="34" charset="0"/>
              </a:rPr>
              <a:t>a. Recoverable Schedule</a:t>
            </a:r>
          </a:p>
        </p:txBody>
      </p:sp>
      <p:graphicFrame>
        <p:nvGraphicFramePr>
          <p:cNvPr id="7" name="Table 6"/>
          <p:cNvGraphicFramePr>
            <a:graphicFrameLocks noGrp="1"/>
          </p:cNvGraphicFramePr>
          <p:nvPr>
            <p:extLst>
              <p:ext uri="{D42A27DB-BD31-4B8C-83A1-F6EECF244321}">
                <p14:modId xmlns:p14="http://schemas.microsoft.com/office/powerpoint/2010/main" val="2365160494"/>
              </p:ext>
            </p:extLst>
          </p:nvPr>
        </p:nvGraphicFramePr>
        <p:xfrm>
          <a:off x="3573397" y="2456478"/>
          <a:ext cx="2856758" cy="3147060"/>
        </p:xfrm>
        <a:graphic>
          <a:graphicData uri="http://schemas.openxmlformats.org/drawingml/2006/table">
            <a:tbl>
              <a:tblPr firstRow="1" bandRow="1">
                <a:tableStyleId>{9D7B26C5-4107-4FEC-AEDC-1716B250A1EF}</a:tableStyleId>
              </a:tblPr>
              <a:tblGrid>
                <a:gridCol w="1428379"/>
                <a:gridCol w="1428379"/>
              </a:tblGrid>
              <a:tr h="0">
                <a:tc>
                  <a:txBody>
                    <a:bodyPr/>
                    <a:lstStyle/>
                    <a:p>
                      <a:pPr algn="l" fontAlgn="base"/>
                      <a:r>
                        <a:rPr lang="en-US" sz="1400" dirty="0" err="1">
                          <a:effectLst/>
                        </a:rPr>
                        <a:t>T</a:t>
                      </a:r>
                      <a:r>
                        <a:rPr lang="en-US" sz="1400" baseline="-25000" dirty="0" err="1">
                          <a:effectLst/>
                        </a:rPr>
                        <a:t>1</a:t>
                      </a:r>
                      <a:endParaRPr lang="en-US" sz="1400" b="0" dirty="0">
                        <a:effectLst/>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algn="l" fontAlgn="base"/>
                      <a:r>
                        <a:rPr lang="en-US" sz="1400" dirty="0" err="1">
                          <a:effectLst/>
                        </a:rPr>
                        <a:t>T</a:t>
                      </a:r>
                      <a:r>
                        <a:rPr lang="en-US" sz="1400" baseline="-25000" dirty="0" err="1">
                          <a:effectLst/>
                        </a:rPr>
                        <a:t>2</a:t>
                      </a:r>
                      <a:endParaRPr lang="en-US" sz="1400" b="0" dirty="0">
                        <a:effectLst/>
                      </a:endParaRPr>
                    </a:p>
                  </a:txBody>
                  <a:tcPr marL="95250" marR="95250" marT="95250" marB="95250" anchor="ctr">
                    <a:lnL w="12700" cap="flat" cmpd="sng" algn="ctr">
                      <a:solidFill>
                        <a:schemeClr val="tx1"/>
                      </a:solidFill>
                      <a:prstDash val="solid"/>
                      <a:round/>
                      <a:headEnd type="none" w="med" len="med"/>
                      <a:tailEnd type="none" w="med" len="med"/>
                    </a:lnL>
                  </a:tcPr>
                </a:tc>
              </a:tr>
              <a:tr h="0">
                <a:tc>
                  <a:txBody>
                    <a:bodyPr/>
                    <a:lstStyle/>
                    <a:p>
                      <a:pPr algn="l" fontAlgn="base"/>
                      <a:r>
                        <a:rPr lang="en-US" sz="1250" dirty="0">
                          <a:effectLst/>
                        </a:rPr>
                        <a:t>R(A)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r>
                        <a:rPr lang="en-US" sz="1250" dirty="0">
                          <a:effectLst/>
                        </a:rPr>
                        <a:t>W(A)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W(A)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R(A)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r>
                        <a:rPr lang="en-US" sz="1250" dirty="0">
                          <a:effectLst/>
                        </a:rPr>
                        <a:t>commit</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commit</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bl>
          </a:graphicData>
        </a:graphic>
      </p:graphicFrame>
      <p:sp>
        <p:nvSpPr>
          <p:cNvPr id="8" name="Rectangle 7"/>
          <p:cNvSpPr/>
          <p:nvPr/>
        </p:nvSpPr>
        <p:spPr>
          <a:xfrm>
            <a:off x="1669961" y="5884414"/>
            <a:ext cx="6096000" cy="646331"/>
          </a:xfrm>
          <a:prstGeom prst="rect">
            <a:avLst/>
          </a:prstGeom>
        </p:spPr>
        <p:txBody>
          <a:bodyPr>
            <a:spAutoFit/>
          </a:bodyPr>
          <a:lstStyle/>
          <a:p>
            <a:r>
              <a:rPr lang="en-US" dirty="0">
                <a:solidFill>
                  <a:srgbClr val="40424E"/>
                </a:solidFill>
                <a:latin typeface="urw-din"/>
              </a:rPr>
              <a:t>This is a recoverable schedule since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commits before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that makes the value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correct.</a:t>
            </a:r>
            <a:endParaRPr lang="en-US" dirty="0"/>
          </a:p>
        </p:txBody>
      </p:sp>
    </p:spTree>
    <p:extLst>
      <p:ext uri="{BB962C8B-B14F-4D97-AF65-F5344CB8AC3E}">
        <p14:creationId xmlns:p14="http://schemas.microsoft.com/office/powerpoint/2010/main" val="23478023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b</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Cascading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Also called Avoids cascading aborts/rollbacks (ACA).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When </a:t>
            </a:r>
            <a:r>
              <a:rPr lang="en-US" sz="2800" dirty="0">
                <a:solidFill>
                  <a:srgbClr val="222222"/>
                </a:solidFill>
                <a:latin typeface="arial" panose="020B0604020202020204" pitchFamily="34" charset="0"/>
              </a:rPr>
              <a:t>there is a failure in one transaction and this leads to the rolling back or aborting other dependent transactions, then such scheduling is referred to as Cascading rollback or cascading abort. </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22861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b</a:t>
            </a:r>
            <a:r>
              <a:rPr lang="en-US" sz="2800" b="1" dirty="0" smtClean="0">
                <a:solidFill>
                  <a:srgbClr val="222222"/>
                </a:solidFill>
                <a:latin typeface="arial" panose="020B0604020202020204" pitchFamily="34" charset="0"/>
              </a:rPr>
              <a:t>. </a:t>
            </a:r>
            <a:r>
              <a:rPr lang="en-US" sz="2800" b="1" dirty="0">
                <a:solidFill>
                  <a:srgbClr val="222222"/>
                </a:solidFill>
                <a:latin typeface="arial" panose="020B0604020202020204" pitchFamily="34" charset="0"/>
              </a:rPr>
              <a:t>Cascading Schedule</a:t>
            </a:r>
            <a:endParaRPr lang="en-US" sz="2800" b="1" dirty="0" smtClean="0">
              <a:solidFill>
                <a:srgbClr val="222222"/>
              </a:solidFill>
              <a:latin typeface="arial" panose="020B0604020202020204" pitchFamily="34" charset="0"/>
            </a:endParaRPr>
          </a:p>
        </p:txBody>
      </p:sp>
      <p:pic>
        <p:nvPicPr>
          <p:cNvPr id="7170" name="Picture 2" descr="https://media.geeksforgeeks.org/wp-content/uploads/6-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304" y="2202288"/>
            <a:ext cx="6271206" cy="440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16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smtClean="0">
                <a:solidFill>
                  <a:srgbClr val="222222"/>
                </a:solidFill>
                <a:latin typeface="arial" panose="020B0604020202020204" pitchFamily="34" charset="0"/>
              </a:rPr>
              <a:t>c. </a:t>
            </a:r>
            <a:r>
              <a:rPr lang="en-US" sz="2800" b="1" dirty="0" err="1">
                <a:solidFill>
                  <a:srgbClr val="222222"/>
                </a:solidFill>
                <a:latin typeface="arial" panose="020B0604020202020204" pitchFamily="34" charset="0"/>
              </a:rPr>
              <a:t>Cascadeless</a:t>
            </a:r>
            <a:r>
              <a:rPr lang="en-US" sz="2800" b="1" dirty="0">
                <a:solidFill>
                  <a:srgbClr val="222222"/>
                </a:solidFill>
                <a:latin typeface="arial" panose="020B0604020202020204" pitchFamily="34" charset="0"/>
              </a:rPr>
              <a:t> </a:t>
            </a:r>
            <a:r>
              <a:rPr lang="en-US" sz="2800" b="1" dirty="0" smtClean="0">
                <a:solidFill>
                  <a:srgbClr val="222222"/>
                </a:solidFill>
                <a:latin typeface="arial" panose="020B0604020202020204" pitchFamily="34" charset="0"/>
              </a:rPr>
              <a:t>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transactions read values only after all transactions whose changes they are going to read commit are called </a:t>
            </a:r>
            <a:r>
              <a:rPr lang="en-US" sz="2800" dirty="0" err="1">
                <a:solidFill>
                  <a:srgbClr val="222222"/>
                </a:solidFill>
                <a:latin typeface="arial" panose="020B0604020202020204" pitchFamily="34" charset="0"/>
              </a:rPr>
              <a:t>cascadeless</a:t>
            </a:r>
            <a:r>
              <a:rPr lang="en-US" sz="2800" dirty="0">
                <a:solidFill>
                  <a:srgbClr val="222222"/>
                </a:solidFill>
                <a:latin typeface="arial" panose="020B0604020202020204" pitchFamily="34" charset="0"/>
              </a:rPr>
              <a:t> schedules.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Avoids </a:t>
            </a:r>
            <a:r>
              <a:rPr lang="en-US" sz="2800" dirty="0">
                <a:solidFill>
                  <a:srgbClr val="222222"/>
                </a:solidFill>
                <a:latin typeface="arial" panose="020B0604020202020204" pitchFamily="34" charset="0"/>
              </a:rPr>
              <a:t>that a single transaction abort leads to a series of transaction rollbacks</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other words, if some transaction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wants to read value updated or written by some other transaction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then the commit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must read it after the commit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242127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 Transaction</a:t>
            </a:r>
            <a:endParaRPr lang="en-US" sz="2800" dirty="0">
              <a:solidFill>
                <a:schemeClr val="bg1"/>
              </a:solidFill>
            </a:endParaRPr>
          </a:p>
        </p:txBody>
      </p:sp>
      <p:sp>
        <p:nvSpPr>
          <p:cNvPr id="3" name="Subtitle 2"/>
          <p:cNvSpPr>
            <a:spLocks noGrp="1"/>
          </p:cNvSpPr>
          <p:nvPr>
            <p:ph type="subTitle" idx="1"/>
          </p:nvPr>
        </p:nvSpPr>
        <p:spPr>
          <a:xfrm>
            <a:off x="1281567" y="1139687"/>
            <a:ext cx="8094254" cy="5505812"/>
          </a:xfrm>
        </p:spPr>
        <p:txBody>
          <a:bodyPr>
            <a:normAutofit fontScale="70000" lnSpcReduction="2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Let's pick up an example of a simple transaction where a user transfers 620 from A's account into B's account.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This </a:t>
            </a:r>
            <a:r>
              <a:rPr lang="en-US" sz="2800" dirty="0">
                <a:solidFill>
                  <a:srgbClr val="222222"/>
                </a:solidFill>
                <a:latin typeface="arial" panose="020B0604020202020204" pitchFamily="34" charset="0"/>
              </a:rPr>
              <a:t>transaction may seem small and straightforward but includes more than a few low-level tasks within it</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first one is A's Account</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Open_Acct</a:t>
            </a:r>
            <a:r>
              <a:rPr lang="en-US" sz="2600" dirty="0">
                <a:solidFill>
                  <a:srgbClr val="222222"/>
                </a:solidFill>
                <a:latin typeface="arial" panose="020B0604020202020204" pitchFamily="34" charset="0"/>
              </a:rPr>
              <a:t>(A)</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A.bal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New_Bal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- 620</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A.bal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New_Bal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Close_Acct</a:t>
            </a:r>
            <a:r>
              <a:rPr lang="en-US" sz="2600" dirty="0">
                <a:solidFill>
                  <a:srgbClr val="222222"/>
                </a:solidFill>
                <a:latin typeface="arial" panose="020B0604020202020204" pitchFamily="34" charset="0"/>
              </a:rPr>
              <a:t>(A</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2nd one is B's transaction</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Open_Acct</a:t>
            </a:r>
            <a:r>
              <a:rPr lang="en-US" sz="2600" dirty="0">
                <a:solidFill>
                  <a:srgbClr val="222222"/>
                </a:solidFill>
                <a:latin typeface="arial" panose="020B0604020202020204" pitchFamily="34" charset="0"/>
              </a:rPr>
              <a:t>(B)</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B.bal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New_Bal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+ 620</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B.bal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New_Bal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Close_Acct</a:t>
            </a:r>
            <a:r>
              <a:rPr lang="en-US" sz="2600" dirty="0">
                <a:solidFill>
                  <a:srgbClr val="222222"/>
                </a:solidFill>
                <a:latin typeface="arial" panose="020B0604020202020204" pitchFamily="34" charset="0"/>
              </a:rPr>
              <a:t>(B)</a:t>
            </a:r>
            <a:endParaRPr lang="en-US" sz="2600" dirty="0">
              <a:solidFill>
                <a:schemeClr val="tx1"/>
              </a:solidFill>
            </a:endParaRPr>
          </a:p>
        </p:txBody>
      </p:sp>
    </p:spTree>
    <p:extLst>
      <p:ext uri="{BB962C8B-B14F-4D97-AF65-F5344CB8AC3E}">
        <p14:creationId xmlns:p14="http://schemas.microsoft.com/office/powerpoint/2010/main" val="41550533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c. </a:t>
            </a:r>
            <a:r>
              <a:rPr lang="en-US" sz="2800" b="1" dirty="0" err="1">
                <a:solidFill>
                  <a:srgbClr val="222222"/>
                </a:solidFill>
                <a:latin typeface="arial" panose="020B0604020202020204" pitchFamily="34" charset="0"/>
              </a:rPr>
              <a:t>Cascadeless</a:t>
            </a:r>
            <a:r>
              <a:rPr lang="en-US" sz="2800" b="1" dirty="0">
                <a:solidFill>
                  <a:srgbClr val="222222"/>
                </a:solidFill>
                <a:latin typeface="arial" panose="020B0604020202020204" pitchFamily="34" charset="0"/>
              </a:rPr>
              <a:t> Schedule</a:t>
            </a:r>
          </a:p>
        </p:txBody>
      </p:sp>
      <p:graphicFrame>
        <p:nvGraphicFramePr>
          <p:cNvPr id="4" name="Table 3"/>
          <p:cNvGraphicFramePr>
            <a:graphicFrameLocks noGrp="1"/>
          </p:cNvGraphicFramePr>
          <p:nvPr>
            <p:extLst>
              <p:ext uri="{D42A27DB-BD31-4B8C-83A1-F6EECF244321}">
                <p14:modId xmlns:p14="http://schemas.microsoft.com/office/powerpoint/2010/main" val="3668743331"/>
              </p:ext>
            </p:extLst>
          </p:nvPr>
        </p:nvGraphicFramePr>
        <p:xfrm>
          <a:off x="3604790" y="2527776"/>
          <a:ext cx="2742458" cy="3124200"/>
        </p:xfrm>
        <a:graphic>
          <a:graphicData uri="http://schemas.openxmlformats.org/drawingml/2006/table">
            <a:tbl>
              <a:tblPr firstRow="1" bandRow="1">
                <a:tableStyleId>{9D7B26C5-4107-4FEC-AEDC-1716B250A1EF}</a:tableStyleId>
              </a:tblPr>
              <a:tblGrid>
                <a:gridCol w="1371229"/>
                <a:gridCol w="1371229"/>
              </a:tblGrid>
              <a:tr h="0">
                <a:tc>
                  <a:txBody>
                    <a:bodyPr/>
                    <a:lstStyle/>
                    <a:p>
                      <a:pPr marL="0" algn="l" defTabSz="457189" rtl="0" eaLnBrk="1" fontAlgn="base" latinLnBrk="0" hangingPunct="1"/>
                      <a:r>
                        <a:rPr lang="en-US" sz="1250" kern="1200" dirty="0" err="1">
                          <a:effectLst/>
                        </a:rPr>
                        <a:t>T1</a:t>
                      </a:r>
                      <a:endParaRPr lang="en-US" sz="1250" kern="1200" dirty="0">
                        <a:solidFill>
                          <a:schemeClr val="tx1"/>
                        </a:solidFill>
                        <a:effectLst/>
                        <a:latin typeface="+mn-lt"/>
                        <a:ea typeface="+mn-ea"/>
                        <a:cs typeface="+mn-cs"/>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err="1">
                          <a:effectLst/>
                        </a:rPr>
                        <a:t>T2</a:t>
                      </a:r>
                      <a:endParaRPr lang="en-US" sz="1250" kern="1200" dirty="0">
                        <a:solidFill>
                          <a:schemeClr val="tx1"/>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r>
                        <a:rPr lang="en-US" sz="1250" kern="1200" dirty="0">
                          <a:effectLst/>
                        </a:rPr>
                        <a:t>R(A)</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r>
                        <a:rPr lang="en-US" sz="1250" kern="1200" dirty="0">
                          <a:effectLst/>
                        </a:rPr>
                        <a:t>W(A)</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W(A)</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r>
                        <a:rPr lang="en-US" sz="1250" kern="1200" dirty="0">
                          <a:effectLst/>
                        </a:rPr>
                        <a:t>commit</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R(A)</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commit</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tr>
            </a:tbl>
          </a:graphicData>
        </a:graphic>
      </p:graphicFrame>
      <p:sp>
        <p:nvSpPr>
          <p:cNvPr id="5" name="Rectangle 4"/>
          <p:cNvSpPr/>
          <p:nvPr/>
        </p:nvSpPr>
        <p:spPr>
          <a:xfrm>
            <a:off x="1451020" y="5787808"/>
            <a:ext cx="7808890" cy="646331"/>
          </a:xfrm>
          <a:prstGeom prst="rect">
            <a:avLst/>
          </a:prstGeom>
        </p:spPr>
        <p:txBody>
          <a:bodyPr wrap="square">
            <a:spAutoFit/>
          </a:bodyPr>
          <a:lstStyle/>
          <a:p>
            <a:r>
              <a:rPr lang="en-US" dirty="0">
                <a:solidFill>
                  <a:srgbClr val="40424E"/>
                </a:solidFill>
                <a:latin typeface="urw-din"/>
              </a:rPr>
              <a:t>This schedule is </a:t>
            </a:r>
            <a:r>
              <a:rPr lang="en-US" dirty="0" err="1">
                <a:solidFill>
                  <a:srgbClr val="40424E"/>
                </a:solidFill>
                <a:latin typeface="urw-din"/>
              </a:rPr>
              <a:t>cascadeless</a:t>
            </a:r>
            <a:r>
              <a:rPr lang="en-US" dirty="0">
                <a:solidFill>
                  <a:srgbClr val="40424E"/>
                </a:solidFill>
                <a:latin typeface="urw-din"/>
              </a:rPr>
              <a:t>. Since the updated value of </a:t>
            </a:r>
            <a:r>
              <a:rPr lang="en-US" b="1" dirty="0">
                <a:solidFill>
                  <a:srgbClr val="40424E"/>
                </a:solidFill>
                <a:latin typeface="urw-din"/>
              </a:rPr>
              <a:t>A</a:t>
            </a:r>
            <a:r>
              <a:rPr lang="en-US" dirty="0">
                <a:solidFill>
                  <a:srgbClr val="40424E"/>
                </a:solidFill>
                <a:latin typeface="urw-din"/>
              </a:rPr>
              <a:t> is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only after the updating transaction i.e.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commits.</a:t>
            </a:r>
            <a:endParaRPr lang="en-US" dirty="0"/>
          </a:p>
        </p:txBody>
      </p:sp>
    </p:spTree>
    <p:extLst>
      <p:ext uri="{BB962C8B-B14F-4D97-AF65-F5344CB8AC3E}">
        <p14:creationId xmlns:p14="http://schemas.microsoft.com/office/powerpoint/2010/main" val="1935459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d</a:t>
            </a:r>
            <a:r>
              <a:rPr lang="en-US" sz="2800" b="1" dirty="0" smtClean="0">
                <a:solidFill>
                  <a:srgbClr val="222222"/>
                </a:solidFill>
                <a:latin typeface="arial" panose="020B0604020202020204" pitchFamily="34" charset="0"/>
              </a:rPr>
              <a:t>. Strict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strict if for any two transactions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if a write operation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precedes a conflicting operation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(either read or write), then the commit or abort event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also precedes that conflicting operation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other words,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can read or write updated or written value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only after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commits/aborts.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890896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1007827"/>
          </a:xfrm>
        </p:spPr>
        <p:txBody>
          <a:bodyPr>
            <a:normAutofit lnSpcReduction="10000"/>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d. Strict Schedule</a:t>
            </a:r>
          </a:p>
        </p:txBody>
      </p:sp>
      <p:graphicFrame>
        <p:nvGraphicFramePr>
          <p:cNvPr id="6" name="Table 5"/>
          <p:cNvGraphicFramePr>
            <a:graphicFrameLocks noGrp="1"/>
          </p:cNvGraphicFramePr>
          <p:nvPr>
            <p:extLst>
              <p:ext uri="{D42A27DB-BD31-4B8C-83A1-F6EECF244321}">
                <p14:modId xmlns:p14="http://schemas.microsoft.com/office/powerpoint/2010/main" val="2804043192"/>
              </p:ext>
            </p:extLst>
          </p:nvPr>
        </p:nvGraphicFramePr>
        <p:xfrm>
          <a:off x="3604790" y="2147515"/>
          <a:ext cx="2422524" cy="3604260"/>
        </p:xfrm>
        <a:graphic>
          <a:graphicData uri="http://schemas.openxmlformats.org/drawingml/2006/table">
            <a:tbl>
              <a:tblPr firstRow="1" bandRow="1">
                <a:tableStyleId>{9D7B26C5-4107-4FEC-AEDC-1716B250A1EF}</a:tableStyleId>
              </a:tblPr>
              <a:tblGrid>
                <a:gridCol w="1211262"/>
                <a:gridCol w="1211262"/>
              </a:tblGrid>
              <a:tr h="332598">
                <a:tc>
                  <a:txBody>
                    <a:bodyPr/>
                    <a:lstStyle/>
                    <a:p>
                      <a:pPr algn="l" fontAlgn="base"/>
                      <a:r>
                        <a:rPr lang="en-US" sz="1400" dirty="0" err="1">
                          <a:effectLst/>
                        </a:rPr>
                        <a:t>T</a:t>
                      </a:r>
                      <a:r>
                        <a:rPr lang="en-US" sz="1400" baseline="-25000" dirty="0" err="1">
                          <a:effectLst/>
                        </a:rPr>
                        <a:t>1</a:t>
                      </a:r>
                      <a:endParaRPr lang="en-US" sz="1400" b="0" dirty="0">
                        <a:effectLst/>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algn="l" fontAlgn="base"/>
                      <a:r>
                        <a:rPr lang="en-US" sz="1400" dirty="0" err="1">
                          <a:effectLst/>
                        </a:rPr>
                        <a:t>T</a:t>
                      </a:r>
                      <a:r>
                        <a:rPr lang="en-US" sz="1400" baseline="-25000" dirty="0" err="1">
                          <a:effectLst/>
                        </a:rPr>
                        <a:t>2</a:t>
                      </a:r>
                      <a:endParaRPr lang="en-US" sz="1400" b="0" dirty="0">
                        <a:effectLst/>
                      </a:endParaRPr>
                    </a:p>
                  </a:txBody>
                  <a:tcPr marL="95250" marR="95250" marT="95250" marB="95250" anchor="ctr">
                    <a:lnL w="12700" cap="flat" cmpd="sng" algn="ctr">
                      <a:solidFill>
                        <a:schemeClr val="tx1"/>
                      </a:solidFill>
                      <a:prstDash val="solid"/>
                      <a:round/>
                      <a:headEnd type="none" w="med" len="med"/>
                      <a:tailEnd type="none" w="med" len="med"/>
                    </a:lnL>
                  </a:tcPr>
                </a:tc>
              </a:tr>
              <a:tr h="376526">
                <a:tc>
                  <a:txBody>
                    <a:bodyPr/>
                    <a:lstStyle/>
                    <a:p>
                      <a:pPr algn="l" fontAlgn="base"/>
                      <a:r>
                        <a:rPr lang="en-US" sz="1250" dirty="0">
                          <a:effectLst/>
                        </a:rPr>
                        <a:t>R(A)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R(A)</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0">
                <a:tc>
                  <a:txBody>
                    <a:bodyPr/>
                    <a:lstStyle/>
                    <a:p>
                      <a:pPr algn="l" fontAlgn="base"/>
                      <a:r>
                        <a:rPr lang="en-US" sz="1250" dirty="0">
                          <a:effectLst/>
                        </a:rPr>
                        <a:t>W(A)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376526">
                <a:tc>
                  <a:txBody>
                    <a:bodyPr/>
                    <a:lstStyle/>
                    <a:p>
                      <a:pPr algn="l" fontAlgn="base"/>
                      <a:r>
                        <a:rPr lang="en-US" sz="1250" dirty="0">
                          <a:effectLst/>
                        </a:rPr>
                        <a:t>commit</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W(A)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R(A)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commit</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tr>
            </a:tbl>
          </a:graphicData>
        </a:graphic>
      </p:graphicFrame>
      <p:sp>
        <p:nvSpPr>
          <p:cNvPr id="7" name="Rectangle 6"/>
          <p:cNvSpPr/>
          <p:nvPr/>
        </p:nvSpPr>
        <p:spPr>
          <a:xfrm>
            <a:off x="1469325" y="5926308"/>
            <a:ext cx="7718738" cy="646331"/>
          </a:xfrm>
          <a:prstGeom prst="rect">
            <a:avLst/>
          </a:prstGeom>
        </p:spPr>
        <p:txBody>
          <a:bodyPr wrap="square">
            <a:spAutoFit/>
          </a:bodyPr>
          <a:lstStyle/>
          <a:p>
            <a:r>
              <a:rPr lang="en-US" dirty="0">
                <a:solidFill>
                  <a:srgbClr val="40424E"/>
                </a:solidFill>
                <a:latin typeface="urw-din"/>
              </a:rPr>
              <a:t>This is a strict schedule since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reads and writes A which is written by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only after the commit of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a:t>
            </a:r>
            <a:endParaRPr lang="en-US" dirty="0"/>
          </a:p>
        </p:txBody>
      </p:sp>
    </p:spTree>
    <p:extLst>
      <p:ext uri="{BB962C8B-B14F-4D97-AF65-F5344CB8AC3E}">
        <p14:creationId xmlns:p14="http://schemas.microsoft.com/office/powerpoint/2010/main" val="3768250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8.3.1 </a:t>
            </a:r>
            <a:r>
              <a:rPr lang="en-US" sz="2800" dirty="0">
                <a:solidFill>
                  <a:schemeClr val="bg1"/>
                </a:solidFill>
              </a:rPr>
              <a:t>Type of Schedule</a:t>
            </a:r>
          </a:p>
        </p:txBody>
      </p:sp>
      <p:sp>
        <p:nvSpPr>
          <p:cNvPr id="3" name="Subtitle 2"/>
          <p:cNvSpPr>
            <a:spLocks noGrp="1"/>
          </p:cNvSpPr>
          <p:nvPr>
            <p:ph type="subTitle" idx="1"/>
          </p:nvPr>
        </p:nvSpPr>
        <p:spPr>
          <a:xfrm>
            <a:off x="1281567" y="1139688"/>
            <a:ext cx="8094254" cy="1114116"/>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Other schedules are :</a:t>
            </a:r>
          </a:p>
          <a:p>
            <a:pPr algn="just">
              <a:buClr>
                <a:schemeClr val="tx1"/>
              </a:buClr>
              <a:buSzPct val="71000"/>
            </a:pPr>
            <a:r>
              <a:rPr lang="en-US" sz="2800" b="1" dirty="0" smtClean="0">
                <a:solidFill>
                  <a:srgbClr val="222222"/>
                </a:solidFill>
                <a:latin typeface="arial" panose="020B0604020202020204" pitchFamily="34" charset="0"/>
              </a:rPr>
              <a:t>e. Non - Recoverable Schedule</a:t>
            </a:r>
          </a:p>
        </p:txBody>
      </p:sp>
      <p:sp>
        <p:nvSpPr>
          <p:cNvPr id="13" name="Rectangle 12"/>
          <p:cNvSpPr/>
          <p:nvPr/>
        </p:nvSpPr>
        <p:spPr>
          <a:xfrm>
            <a:off x="2678807" y="2413338"/>
            <a:ext cx="4417452" cy="2862322"/>
          </a:xfrm>
          <a:prstGeom prst="rect">
            <a:avLst/>
          </a:prstGeom>
        </p:spPr>
        <p:txBody>
          <a:bodyPr wrap="square">
            <a:spAutoFit/>
          </a:bodyPr>
          <a:lstStyle/>
          <a:p>
            <a:r>
              <a:rPr lang="en-US" dirty="0" err="1" smtClean="0"/>
              <a:t>T1</a:t>
            </a:r>
            <a:r>
              <a:rPr lang="en-US" dirty="0"/>
              <a:t>	</a:t>
            </a:r>
            <a:r>
              <a:rPr lang="en-US" dirty="0" err="1"/>
              <a:t>T2</a:t>
            </a:r>
            <a:endParaRPr lang="en-US" dirty="0"/>
          </a:p>
          <a:p>
            <a:r>
              <a:rPr lang="en-US" dirty="0"/>
              <a:t>R(A</a:t>
            </a:r>
            <a:r>
              <a:rPr lang="en-US" dirty="0" smtClean="0"/>
              <a:t>)</a:t>
            </a:r>
          </a:p>
          <a:p>
            <a:r>
              <a:rPr lang="en-US" dirty="0"/>
              <a:t>	</a:t>
            </a:r>
          </a:p>
          <a:p>
            <a:r>
              <a:rPr lang="en-US" dirty="0"/>
              <a:t>W(A)	</a:t>
            </a:r>
          </a:p>
          <a:p>
            <a:r>
              <a:rPr lang="en-US" dirty="0"/>
              <a:t>	W(A</a:t>
            </a:r>
            <a:r>
              <a:rPr lang="en-US" dirty="0" smtClean="0"/>
              <a:t>)</a:t>
            </a:r>
          </a:p>
          <a:p>
            <a:endParaRPr lang="en-US" dirty="0"/>
          </a:p>
          <a:p>
            <a:r>
              <a:rPr lang="en-US" dirty="0"/>
              <a:t>	R(A</a:t>
            </a:r>
            <a:r>
              <a:rPr lang="en-US" dirty="0" smtClean="0"/>
              <a:t>)</a:t>
            </a:r>
          </a:p>
          <a:p>
            <a:endParaRPr lang="en-US" dirty="0"/>
          </a:p>
          <a:p>
            <a:r>
              <a:rPr lang="en-US" dirty="0"/>
              <a:t>	commit</a:t>
            </a:r>
          </a:p>
          <a:p>
            <a:r>
              <a:rPr lang="en-US" dirty="0"/>
              <a:t>abort	</a:t>
            </a:r>
          </a:p>
        </p:txBody>
      </p:sp>
      <p:sp>
        <p:nvSpPr>
          <p:cNvPr id="15" name="Rectangle 14"/>
          <p:cNvSpPr/>
          <p:nvPr/>
        </p:nvSpPr>
        <p:spPr>
          <a:xfrm>
            <a:off x="1281567" y="5435194"/>
            <a:ext cx="8094254" cy="923330"/>
          </a:xfrm>
          <a:prstGeom prst="rect">
            <a:avLst/>
          </a:prstGeom>
        </p:spPr>
        <p:txBody>
          <a:bodyPr wrap="square">
            <a:spAutoFit/>
          </a:bodyPr>
          <a:lstStyle/>
          <a:p>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read the value of A written by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and committed.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later aborted, therefore the value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is wrong, but since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committed, this schedule is </a:t>
            </a:r>
            <a:r>
              <a:rPr lang="en-US" b="1" dirty="0">
                <a:solidFill>
                  <a:srgbClr val="40424E"/>
                </a:solidFill>
                <a:latin typeface="urw-din"/>
              </a:rPr>
              <a:t>non-recoverable</a:t>
            </a:r>
            <a:r>
              <a:rPr lang="en-US" dirty="0">
                <a:solidFill>
                  <a:srgbClr val="40424E"/>
                </a:solidFill>
                <a:latin typeface="urw-din"/>
              </a:rPr>
              <a:t>.</a:t>
            </a:r>
            <a:endParaRPr lang="en-US" dirty="0"/>
          </a:p>
        </p:txBody>
      </p:sp>
    </p:spTree>
    <p:extLst>
      <p:ext uri="{BB962C8B-B14F-4D97-AF65-F5344CB8AC3E}">
        <p14:creationId xmlns:p14="http://schemas.microsoft.com/office/powerpoint/2010/main" val="2748066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 </a:t>
            </a:r>
            <a:r>
              <a:rPr lang="en-US" sz="2800" dirty="0" err="1" smtClean="0">
                <a:solidFill>
                  <a:schemeClr val="bg1"/>
                </a:solidFill>
              </a:rPr>
              <a:t>Serializability</a:t>
            </a:r>
            <a:r>
              <a:rPr lang="en-US" sz="2800" dirty="0" smtClean="0">
                <a:solidFill>
                  <a:schemeClr val="bg1"/>
                </a:solidFill>
              </a:rPr>
              <a:t> </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serial if for every transaction participating in the schedule , all operations of a transaction executed consecutively in the schedule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A </a:t>
            </a:r>
            <a:r>
              <a:rPr lang="en-US" sz="2800" dirty="0">
                <a:solidFill>
                  <a:srgbClr val="222222"/>
                </a:solidFill>
                <a:latin typeface="arial" panose="020B0604020202020204" pitchFamily="34" charset="0"/>
              </a:rPr>
              <a:t>schedule is serializable if it is not serial but is equivalent to some serial schedule of same transactions</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Two </a:t>
            </a:r>
            <a:r>
              <a:rPr lang="en-US" sz="2800" dirty="0">
                <a:solidFill>
                  <a:srgbClr val="222222"/>
                </a:solidFill>
                <a:latin typeface="arial" panose="020B0604020202020204" pitchFamily="34" charset="0"/>
              </a:rPr>
              <a:t>schedules are result equivalent if they produce the same final state of the database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935376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 Types of </a:t>
            </a:r>
            <a:r>
              <a:rPr lang="en-US" sz="2800" dirty="0" err="1" smtClean="0">
                <a:solidFill>
                  <a:schemeClr val="bg1"/>
                </a:solidFill>
              </a:rPr>
              <a:t>Serializability</a:t>
            </a:r>
            <a:r>
              <a:rPr lang="en-US" sz="2800" dirty="0" smtClean="0">
                <a:solidFill>
                  <a:schemeClr val="bg1"/>
                </a:solidFill>
              </a:rPr>
              <a:t> </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Conflict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View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161249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A </a:t>
            </a:r>
            <a:r>
              <a:rPr lang="en-US" sz="2800" dirty="0">
                <a:solidFill>
                  <a:srgbClr val="222222"/>
                </a:solidFill>
                <a:latin typeface="arial" panose="020B0604020202020204" pitchFamily="34" charset="0"/>
              </a:rPr>
              <a:t>schedule is called conflict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if after swapping of non-conflicting operations, it can transform into a serial schedule.</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The schedule will be a conflict serializable if it is conflict equivalent to a serial schedule.</a:t>
            </a:r>
          </a:p>
        </p:txBody>
      </p:sp>
    </p:spTree>
    <p:extLst>
      <p:ext uri="{BB962C8B-B14F-4D97-AF65-F5344CB8AC3E}">
        <p14:creationId xmlns:p14="http://schemas.microsoft.com/office/powerpoint/2010/main" val="3201281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Conflicting </a:t>
            </a:r>
            <a:r>
              <a:rPr lang="en-US" sz="2800" b="1" dirty="0" smtClean="0">
                <a:solidFill>
                  <a:srgbClr val="222222"/>
                </a:solidFill>
                <a:latin typeface="arial" panose="020B0604020202020204" pitchFamily="34" charset="0"/>
              </a:rPr>
              <a:t>Operations</a:t>
            </a:r>
          </a:p>
          <a:p>
            <a:pPr algn="just">
              <a:buClr>
                <a:schemeClr val="tx1"/>
              </a:buClr>
              <a:buSzPct val="71000"/>
            </a:pPr>
            <a:r>
              <a:rPr lang="en-US" sz="2800" dirty="0">
                <a:solidFill>
                  <a:srgbClr val="222222"/>
                </a:solidFill>
                <a:latin typeface="arial" panose="020B0604020202020204" pitchFamily="34" charset="0"/>
              </a:rPr>
              <a:t>The two operations become conflicting if all conditions satisfy</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Both belong to separate transactions.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They have the same data item.</a:t>
            </a: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They </a:t>
            </a:r>
            <a:r>
              <a:rPr lang="en-US" sz="2600" dirty="0">
                <a:solidFill>
                  <a:srgbClr val="222222"/>
                </a:solidFill>
                <a:latin typeface="arial" panose="020B0604020202020204" pitchFamily="34" charset="0"/>
              </a:rPr>
              <a:t>contain at least one write </a:t>
            </a:r>
            <a:r>
              <a:rPr lang="en-US" sz="2600" dirty="0" smtClean="0">
                <a:solidFill>
                  <a:srgbClr val="222222"/>
                </a:solidFill>
                <a:latin typeface="arial" panose="020B0604020202020204" pitchFamily="34" charset="0"/>
              </a:rPr>
              <a:t>operation.</a:t>
            </a:r>
          </a:p>
          <a:p>
            <a:pPr algn="just">
              <a:buClr>
                <a:schemeClr val="tx1"/>
              </a:buClr>
              <a:buSzPct val="71000"/>
            </a:pPr>
            <a:r>
              <a:rPr lang="en-US" sz="2800" b="1" dirty="0" smtClean="0">
                <a:solidFill>
                  <a:srgbClr val="222222"/>
                </a:solidFill>
                <a:latin typeface="arial" panose="020B0604020202020204" pitchFamily="34" charset="0"/>
              </a:rPr>
              <a:t>Note</a:t>
            </a:r>
            <a:r>
              <a:rPr lang="en-US" sz="2800" b="1" dirty="0">
                <a:solidFill>
                  <a:srgbClr val="222222"/>
                </a:solidFill>
                <a:latin typeface="arial" panose="020B0604020202020204" pitchFamily="34" charset="0"/>
              </a:rPr>
              <a:t>: Conflict pairs for the same data item are: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Read-Write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Write-Write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Write-Read</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4084563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endParaRPr lang="en-US" sz="2800" b="1"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Swapping Method</a:t>
            </a: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Precedence graph method</a:t>
            </a:r>
          </a:p>
        </p:txBody>
      </p:sp>
    </p:spTree>
    <p:extLst>
      <p:ext uri="{BB962C8B-B14F-4D97-AF65-F5344CB8AC3E}">
        <p14:creationId xmlns:p14="http://schemas.microsoft.com/office/powerpoint/2010/main" val="3041815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Two schedules are called as a conflict equivalent schedule if one schedule can be transformed into another schedule by swapping non-conflicting operations.</a:t>
            </a:r>
            <a:endParaRPr lang="en-US" sz="2600" dirty="0" smtClean="0">
              <a:solidFill>
                <a:schemeClr val="tx1"/>
              </a:solidFill>
              <a:latin typeface="arial" panose="020B0604020202020204" pitchFamily="34" charset="0"/>
            </a:endParaRPr>
          </a:p>
        </p:txBody>
      </p:sp>
    </p:spTree>
    <p:extLst>
      <p:ext uri="{BB962C8B-B14F-4D97-AF65-F5344CB8AC3E}">
        <p14:creationId xmlns:p14="http://schemas.microsoft.com/office/powerpoint/2010/main" val="293235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8.1.1 Operation of Transaction</a:t>
            </a:r>
            <a:endParaRPr lang="en-US" sz="2800" dirty="0">
              <a:solidFill>
                <a:schemeClr val="bg1"/>
              </a:solidFill>
            </a:endParaRPr>
          </a:p>
        </p:txBody>
      </p:sp>
      <p:sp>
        <p:nvSpPr>
          <p:cNvPr id="3" name="Subtitle 2"/>
          <p:cNvSpPr>
            <a:spLocks noGrp="1"/>
          </p:cNvSpPr>
          <p:nvPr>
            <p:ph type="subTitle" idx="1"/>
          </p:nvPr>
        </p:nvSpPr>
        <p:spPr>
          <a:xfrm>
            <a:off x="1281567" y="1139687"/>
            <a:ext cx="8094254" cy="5338386"/>
          </a:xfrm>
        </p:spPr>
        <p:txBody>
          <a:bodyPr>
            <a:normAutofit fontScale="62500" lnSpcReduction="20000"/>
          </a:bodyPr>
          <a:lstStyle/>
          <a:p>
            <a:pPr algn="just">
              <a:buClr>
                <a:schemeClr val="tx1"/>
              </a:buClr>
              <a:buSzPct val="71000"/>
            </a:pPr>
            <a:r>
              <a:rPr lang="en-US" sz="2900" dirty="0">
                <a:solidFill>
                  <a:srgbClr val="222222"/>
                </a:solidFill>
                <a:latin typeface="arial" panose="020B0604020202020204" pitchFamily="34" charset="0"/>
              </a:rPr>
              <a:t>Following are the main operations of transaction</a:t>
            </a:r>
            <a:r>
              <a:rPr lang="en-US" sz="2900" dirty="0" smtClean="0">
                <a:solidFill>
                  <a:srgbClr val="222222"/>
                </a:solidFill>
                <a:latin typeface="arial" panose="020B0604020202020204" pitchFamily="34" charset="0"/>
              </a:rPr>
              <a:t>:</a:t>
            </a:r>
            <a:endParaRPr lang="en-US" sz="29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Read(X): </a:t>
            </a:r>
            <a:r>
              <a:rPr lang="en-US" sz="2900" dirty="0">
                <a:solidFill>
                  <a:srgbClr val="222222"/>
                </a:solidFill>
                <a:latin typeface="arial" panose="020B0604020202020204" pitchFamily="34" charset="0"/>
              </a:rPr>
              <a:t>Read operation is used to read the value of X from the database and stores it in a buffer in main memory</a:t>
            </a:r>
            <a:r>
              <a:rPr lang="en-US" sz="2900" dirty="0" smtClean="0">
                <a:solidFill>
                  <a:srgbClr val="222222"/>
                </a:solidFill>
                <a:latin typeface="arial" panose="020B0604020202020204" pitchFamily="34" charset="0"/>
              </a:rPr>
              <a:t>.</a:t>
            </a:r>
            <a:endParaRPr lang="en-US" sz="29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Write(X): </a:t>
            </a:r>
            <a:r>
              <a:rPr lang="en-US" sz="2900" dirty="0">
                <a:solidFill>
                  <a:srgbClr val="222222"/>
                </a:solidFill>
                <a:latin typeface="arial" panose="020B0604020202020204" pitchFamily="34" charset="0"/>
              </a:rPr>
              <a:t>Write operation is used to write the value back to the database from the buffer</a:t>
            </a:r>
            <a:r>
              <a:rPr lang="en-US" sz="2900" dirty="0" smtClean="0">
                <a:solidFill>
                  <a:srgbClr val="222222"/>
                </a:solidFill>
                <a:latin typeface="arial" panose="020B0604020202020204" pitchFamily="34" charset="0"/>
              </a:rPr>
              <a:t>.</a:t>
            </a:r>
            <a:endParaRPr lang="en-US" sz="29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Let's take an example to debit transaction from an account which consists of following operations</a:t>
            </a:r>
            <a:r>
              <a:rPr lang="en-US" sz="2900" dirty="0" smtClean="0">
                <a:solidFill>
                  <a:srgbClr val="222222"/>
                </a:solidFill>
                <a:latin typeface="arial" panose="020B0604020202020204" pitchFamily="34" charset="0"/>
              </a:rPr>
              <a:t>:</a:t>
            </a:r>
            <a:endParaRPr lang="en-US" sz="2900" dirty="0">
              <a:solidFill>
                <a:srgbClr val="222222"/>
              </a:solidFill>
              <a:latin typeface="arial" panose="020B0604020202020204" pitchFamily="34" charset="0"/>
            </a:endParaRPr>
          </a:p>
          <a:p>
            <a:pPr lvl="2" algn="just">
              <a:buClr>
                <a:schemeClr val="tx1"/>
              </a:buClr>
              <a:buSzPct val="71000"/>
            </a:pPr>
            <a:r>
              <a:rPr lang="en-US" sz="2900" dirty="0">
                <a:solidFill>
                  <a:srgbClr val="222222"/>
                </a:solidFill>
                <a:latin typeface="arial" panose="020B0604020202020204" pitchFamily="34" charset="0"/>
              </a:rPr>
              <a:t>1.  R(X);  </a:t>
            </a:r>
          </a:p>
          <a:p>
            <a:pPr lvl="2" algn="just">
              <a:buClr>
                <a:schemeClr val="tx1"/>
              </a:buClr>
              <a:buSzPct val="71000"/>
            </a:pPr>
            <a:r>
              <a:rPr lang="en-US" sz="2900" dirty="0">
                <a:solidFill>
                  <a:srgbClr val="222222"/>
                </a:solidFill>
                <a:latin typeface="arial" panose="020B0604020202020204" pitchFamily="34" charset="0"/>
              </a:rPr>
              <a:t>2.  X = X - 500;  </a:t>
            </a:r>
          </a:p>
          <a:p>
            <a:pPr lvl="2" algn="just">
              <a:buClr>
                <a:schemeClr val="tx1"/>
              </a:buClr>
              <a:buSzPct val="71000"/>
            </a:pPr>
            <a:r>
              <a:rPr lang="en-US" sz="2900" dirty="0">
                <a:solidFill>
                  <a:srgbClr val="222222"/>
                </a:solidFill>
                <a:latin typeface="arial" panose="020B0604020202020204" pitchFamily="34" charset="0"/>
              </a:rPr>
              <a:t>3.  W(X);  </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Let's assume the value of X before starting of the transaction is 4000</a:t>
            </a:r>
            <a:r>
              <a:rPr lang="en-US" sz="2900" dirty="0" smtClean="0">
                <a:solidFill>
                  <a:srgbClr val="222222"/>
                </a:solidFill>
                <a:latin typeface="arial" panose="020B0604020202020204" pitchFamily="34" charset="0"/>
              </a:rPr>
              <a:t>.</a:t>
            </a:r>
            <a:endParaRPr lang="en-US" sz="29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first operation reads X's value from database and stores it in a buffer.</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second operation will decrease the value of X by 500. So buffer will contain 3500.</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third operation will write the buffer's value to the database. So X's final value will be 3500</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775740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7"/>
            <a:ext cx="8094254" cy="5087620"/>
          </a:xfrm>
          <a:prstGeom prst="rect">
            <a:avLst/>
          </a:prstGeom>
        </p:spPr>
      </p:pic>
    </p:spTree>
    <p:extLst>
      <p:ext uri="{BB962C8B-B14F-4D97-AF65-F5344CB8AC3E}">
        <p14:creationId xmlns:p14="http://schemas.microsoft.com/office/powerpoint/2010/main" val="16883433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315625"/>
          </a:xfrm>
        </p:spPr>
        <p:txBody>
          <a:bodyPr>
            <a:normAutofit fontScale="625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407" y="1455312"/>
            <a:ext cx="8094253" cy="5215943"/>
          </a:xfrm>
          <a:prstGeom prst="rect">
            <a:avLst/>
          </a:prstGeom>
        </p:spPr>
      </p:pic>
    </p:spTree>
    <p:extLst>
      <p:ext uri="{BB962C8B-B14F-4D97-AF65-F5344CB8AC3E}">
        <p14:creationId xmlns:p14="http://schemas.microsoft.com/office/powerpoint/2010/main" val="31206803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8" y="1635616"/>
            <a:ext cx="8094254" cy="4932609"/>
          </a:xfrm>
          <a:prstGeom prst="rect">
            <a:avLst/>
          </a:prstGeom>
        </p:spPr>
      </p:pic>
    </p:spTree>
    <p:extLst>
      <p:ext uri="{BB962C8B-B14F-4D97-AF65-F5344CB8AC3E}">
        <p14:creationId xmlns:p14="http://schemas.microsoft.com/office/powerpoint/2010/main" val="17843554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7"/>
            <a:ext cx="8094254" cy="4881094"/>
          </a:xfrm>
          <a:prstGeom prst="rect">
            <a:avLst/>
          </a:prstGeom>
        </p:spPr>
      </p:pic>
    </p:spTree>
    <p:extLst>
      <p:ext uri="{BB962C8B-B14F-4D97-AF65-F5344CB8AC3E}">
        <p14:creationId xmlns:p14="http://schemas.microsoft.com/office/powerpoint/2010/main" val="20771712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6"/>
            <a:ext cx="8094254" cy="4713669"/>
          </a:xfrm>
          <a:prstGeom prst="rect">
            <a:avLst/>
          </a:prstGeom>
        </p:spPr>
      </p:pic>
    </p:spTree>
    <p:extLst>
      <p:ext uri="{BB962C8B-B14F-4D97-AF65-F5344CB8AC3E}">
        <p14:creationId xmlns:p14="http://schemas.microsoft.com/office/powerpoint/2010/main" val="22448679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smtClean="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6"/>
            <a:ext cx="8094254" cy="4842457"/>
          </a:xfrm>
          <a:prstGeom prst="rect">
            <a:avLst/>
          </a:prstGeom>
        </p:spPr>
      </p:pic>
    </p:spTree>
    <p:extLst>
      <p:ext uri="{BB962C8B-B14F-4D97-AF65-F5344CB8AC3E}">
        <p14:creationId xmlns:p14="http://schemas.microsoft.com/office/powerpoint/2010/main" val="26806546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Precedence Graph or Serialization Graph is used commonly to test Conflict </a:t>
            </a:r>
            <a:r>
              <a:rPr lang="en-US" sz="2600" dirty="0" err="1">
                <a:solidFill>
                  <a:schemeClr val="tx1"/>
                </a:solidFill>
                <a:latin typeface="arial" panose="020B0604020202020204" pitchFamily="34" charset="0"/>
              </a:rPr>
              <a:t>Serializability</a:t>
            </a:r>
            <a:r>
              <a:rPr lang="en-US" sz="2600" dirty="0">
                <a:solidFill>
                  <a:schemeClr val="tx1"/>
                </a:solidFill>
                <a:latin typeface="arial" panose="020B0604020202020204" pitchFamily="34" charset="0"/>
              </a:rPr>
              <a:t> of a schedule.</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It is a directed Graph (V, E) consisting of a set of nodes V =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r>
              <a:rPr lang="en-US" sz="2600" dirty="0" err="1">
                <a:solidFill>
                  <a:schemeClr val="tx1"/>
                </a:solidFill>
                <a:latin typeface="arial" panose="020B0604020202020204" pitchFamily="34" charset="0"/>
              </a:rPr>
              <a:t>Tn</a:t>
            </a:r>
            <a:r>
              <a:rPr lang="en-US" sz="2600" dirty="0">
                <a:solidFill>
                  <a:schemeClr val="tx1"/>
                </a:solidFill>
                <a:latin typeface="arial" panose="020B0604020202020204" pitchFamily="34" charset="0"/>
              </a:rPr>
              <a:t>} and a set of directed edges E = {</a:t>
            </a:r>
            <a:r>
              <a:rPr lang="en-US" sz="2600" dirty="0" err="1">
                <a:solidFill>
                  <a:schemeClr val="tx1"/>
                </a:solidFill>
                <a:latin typeface="arial" panose="020B0604020202020204" pitchFamily="34" charset="0"/>
              </a:rPr>
              <a:t>e1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e2</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e3</a:t>
            </a:r>
            <a:r>
              <a:rPr lang="en-US" sz="2600" dirty="0">
                <a:solidFill>
                  <a:schemeClr val="tx1"/>
                </a:solidFill>
                <a:latin typeface="arial" panose="020B0604020202020204" pitchFamily="34" charset="0"/>
              </a:rPr>
              <a:t>………………</a:t>
            </a:r>
            <a:r>
              <a:rPr lang="en-US" sz="2600" dirty="0" err="1">
                <a:solidFill>
                  <a:schemeClr val="tx1"/>
                </a:solidFill>
                <a:latin typeface="arial" panose="020B0604020202020204" pitchFamily="34" charset="0"/>
              </a:rPr>
              <a:t>em</a:t>
            </a:r>
            <a:r>
              <a:rPr lang="en-US" sz="2600" dirty="0" smtClean="0">
                <a:solidFill>
                  <a:schemeClr val="tx1"/>
                </a:solidFill>
                <a:latin typeface="arial" panose="020B0604020202020204" pitchFamily="34" charset="0"/>
              </a:rPr>
              <a:t>}.</a:t>
            </a:r>
            <a:endParaRPr lang="en-US" sz="2600" dirty="0">
              <a:solidFill>
                <a:schemeClr val="tx1"/>
              </a:solidFill>
              <a:latin typeface="arial" panose="020B0604020202020204" pitchFamily="34" charset="0"/>
            </a:endParaRPr>
          </a:p>
        </p:txBody>
      </p:sp>
    </p:spTree>
    <p:extLst>
      <p:ext uri="{BB962C8B-B14F-4D97-AF65-F5344CB8AC3E}">
        <p14:creationId xmlns:p14="http://schemas.microsoft.com/office/powerpoint/2010/main" val="28195309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5377023"/>
          </a:xfrm>
        </p:spPr>
        <p:txBody>
          <a:bodyPr>
            <a:normAutofit fontScale="700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dirty="0">
                <a:solidFill>
                  <a:schemeClr val="accent1"/>
                </a:solidFill>
                <a:latin typeface="arial" panose="020B0604020202020204" pitchFamily="34" charset="0"/>
              </a:rPr>
              <a:t>The Algorithm </a:t>
            </a:r>
            <a:r>
              <a:rPr lang="en-US" sz="2600" dirty="0">
                <a:solidFill>
                  <a:schemeClr val="tx1"/>
                </a:solidFill>
                <a:latin typeface="arial" panose="020B0604020202020204" pitchFamily="34" charset="0"/>
              </a:rPr>
              <a:t>can be written as</a:t>
            </a:r>
            <a:r>
              <a:rPr lang="en-US" sz="2600" dirty="0" smtClean="0">
                <a:solidFill>
                  <a:schemeClr val="tx1"/>
                </a:solidFill>
                <a:latin typeface="arial" panose="020B0604020202020204" pitchFamily="34" charset="0"/>
              </a:rPr>
              <a:t>:</a:t>
            </a:r>
            <a:endParaRPr lang="en-US" sz="2600" dirty="0">
              <a:solidFill>
                <a:schemeClr val="tx1"/>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Create a node T in the graph for each participating transaction in the schedule.</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b="1" dirty="0" err="1">
                <a:solidFill>
                  <a:schemeClr val="tx1"/>
                </a:solidFill>
                <a:latin typeface="arial" panose="020B0604020202020204" pitchFamily="34" charset="0"/>
              </a:rPr>
              <a:t>read_item</a:t>
            </a:r>
            <a:r>
              <a:rPr lang="en-US" sz="2900" b="1" dirty="0">
                <a:solidFill>
                  <a:schemeClr val="tx1"/>
                </a:solidFill>
                <a:latin typeface="arial" panose="020B0604020202020204" pitchFamily="34" charset="0"/>
              </a:rPr>
              <a:t>(X) and </a:t>
            </a:r>
            <a:r>
              <a:rPr lang="en-US" sz="2900" b="1" dirty="0" err="1">
                <a:solidFill>
                  <a:schemeClr val="tx1"/>
                </a:solidFill>
                <a:latin typeface="arial" panose="020B0604020202020204" pitchFamily="34" charset="0"/>
              </a:rPr>
              <a:t>write_item</a:t>
            </a:r>
            <a:r>
              <a:rPr lang="en-US" sz="2900" b="1" dirty="0">
                <a:solidFill>
                  <a:schemeClr val="tx1"/>
                </a:solidFill>
                <a:latin typeface="arial" panose="020B0604020202020204" pitchFamily="34" charset="0"/>
              </a:rPr>
              <a:t>(X) </a:t>
            </a:r>
            <a:r>
              <a:rPr lang="en-US" sz="2900" dirty="0">
                <a:solidFill>
                  <a:schemeClr val="tx1"/>
                </a:solidFill>
                <a:latin typeface="arial" panose="020B0604020202020204" pitchFamily="34" charset="0"/>
              </a:rPr>
              <a:t>–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and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(X) –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and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The Schedule S is serializable if there is </a:t>
            </a:r>
            <a:r>
              <a:rPr lang="en-US" sz="2900" b="1" dirty="0">
                <a:solidFill>
                  <a:schemeClr val="tx1"/>
                </a:solidFill>
                <a:latin typeface="arial" panose="020B0604020202020204" pitchFamily="34" charset="0"/>
              </a:rPr>
              <a:t>no cycle </a:t>
            </a:r>
            <a:r>
              <a:rPr lang="en-US" sz="2900" dirty="0">
                <a:solidFill>
                  <a:schemeClr val="tx1"/>
                </a:solidFill>
                <a:latin typeface="arial" panose="020B0604020202020204" pitchFamily="34" charset="0"/>
              </a:rPr>
              <a:t>in the precedence graph</a:t>
            </a:r>
            <a:r>
              <a:rPr lang="en-US" sz="2600" dirty="0" smtClean="0">
                <a:solidFill>
                  <a:schemeClr val="tx1"/>
                </a:solidFill>
                <a:latin typeface="arial" panose="020B0604020202020204" pitchFamily="34" charset="0"/>
              </a:rPr>
              <a:t>.</a:t>
            </a:r>
          </a:p>
          <a:p>
            <a:pPr algn="just">
              <a:buClr>
                <a:schemeClr val="tx1"/>
              </a:buClr>
              <a:buSzPct val="71000"/>
            </a:pPr>
            <a:r>
              <a:rPr lang="en-US" sz="2600" b="1" dirty="0" smtClean="0">
                <a:solidFill>
                  <a:schemeClr val="tx1"/>
                </a:solidFill>
                <a:latin typeface="arial" panose="020B0604020202020204" pitchFamily="34" charset="0"/>
              </a:rPr>
              <a:t>Note </a:t>
            </a:r>
            <a:r>
              <a:rPr lang="en-US" sz="2600" b="1" dirty="0">
                <a:solidFill>
                  <a:schemeClr val="tx1"/>
                </a:solidFill>
                <a:latin typeface="arial" panose="020B0604020202020204" pitchFamily="34" charset="0"/>
              </a:rPr>
              <a:t>: </a:t>
            </a:r>
            <a:r>
              <a:rPr lang="en-US" sz="2600" dirty="0">
                <a:solidFill>
                  <a:schemeClr val="tx1"/>
                </a:solidFill>
                <a:latin typeface="arial" panose="020B0604020202020204" pitchFamily="34" charset="0"/>
              </a:rPr>
              <a:t>If there is no cycle in the precedence graph, it means we can construct a serial schedule S’ which is conflict equivalent to the schedule S.</a:t>
            </a:r>
          </a:p>
        </p:txBody>
      </p:sp>
    </p:spTree>
    <p:extLst>
      <p:ext uri="{BB962C8B-B14F-4D97-AF65-F5344CB8AC3E}">
        <p14:creationId xmlns:p14="http://schemas.microsoft.com/office/powerpoint/2010/main" val="2313464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805022"/>
          </a:xfrm>
        </p:spPr>
        <p:txBody>
          <a:bodyPr>
            <a:normAutofit fontScale="850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smtClean="0">
                <a:solidFill>
                  <a:schemeClr val="tx1"/>
                </a:solidFill>
                <a:latin typeface="arial" panose="020B0604020202020204" pitchFamily="34" charset="0"/>
              </a:rPr>
              <a:t>Example :Schedule </a:t>
            </a:r>
            <a:r>
              <a:rPr lang="en-US" sz="2600" dirty="0" err="1">
                <a:solidFill>
                  <a:schemeClr val="tx1"/>
                </a:solidFill>
                <a:latin typeface="arial" panose="020B0604020202020204" pitchFamily="34" charset="0"/>
              </a:rPr>
              <a:t>S2</a:t>
            </a:r>
            <a:r>
              <a:rPr lang="en-US" sz="2600" dirty="0">
                <a:solidFill>
                  <a:schemeClr val="tx1"/>
                </a:solidFill>
                <a:latin typeface="arial" panose="020B0604020202020204" pitchFamily="34" charset="0"/>
              </a:rPr>
              <a:t> (Non-Serial Schedule):</a:t>
            </a:r>
          </a:p>
        </p:txBody>
      </p:sp>
      <p:graphicFrame>
        <p:nvGraphicFramePr>
          <p:cNvPr id="4" name="Table 3"/>
          <p:cNvGraphicFramePr>
            <a:graphicFrameLocks noGrp="1"/>
          </p:cNvGraphicFramePr>
          <p:nvPr>
            <p:extLst>
              <p:ext uri="{D42A27DB-BD31-4B8C-83A1-F6EECF244321}">
                <p14:modId xmlns:p14="http://schemas.microsoft.com/office/powerpoint/2010/main" val="2152334030"/>
              </p:ext>
            </p:extLst>
          </p:nvPr>
        </p:nvGraphicFramePr>
        <p:xfrm>
          <a:off x="1378040" y="2079473"/>
          <a:ext cx="7997780" cy="4282685"/>
        </p:xfrm>
        <a:graphic>
          <a:graphicData uri="http://schemas.openxmlformats.org/drawingml/2006/table">
            <a:tbl>
              <a:tblPr/>
              <a:tblGrid>
                <a:gridCol w="1999445"/>
                <a:gridCol w="1999445"/>
                <a:gridCol w="1999445"/>
                <a:gridCol w="1999445"/>
              </a:tblGrid>
              <a:tr h="389335">
                <a:tc>
                  <a:txBody>
                    <a:bodyPr/>
                    <a:lstStyle/>
                    <a:p>
                      <a:r>
                        <a:rPr lang="en-US" sz="1700" b="1" dirty="0">
                          <a:effectLst/>
                        </a:rPr>
                        <a:t>Time</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T1</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T2</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T3</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89335">
                <a:tc>
                  <a:txBody>
                    <a:bodyPr/>
                    <a:lstStyle/>
                    <a:p>
                      <a:r>
                        <a:rPr lang="en-US" sz="1700">
                          <a:effectLst/>
                        </a:rPr>
                        <a:t>t1</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89335">
                <a:tc>
                  <a:txBody>
                    <a:bodyPr/>
                    <a:lstStyle/>
                    <a:p>
                      <a:r>
                        <a:rPr lang="en-US" sz="1700">
                          <a:effectLst/>
                        </a:rPr>
                        <a:t>t2</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89335">
                <a:tc>
                  <a:txBody>
                    <a:bodyPr/>
                    <a:lstStyle/>
                    <a:p>
                      <a:r>
                        <a:rPr lang="en-US" sz="1700">
                          <a:effectLst/>
                        </a:rPr>
                        <a:t>t3</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89335">
                <a:tc>
                  <a:txBody>
                    <a:bodyPr/>
                    <a:lstStyle/>
                    <a:p>
                      <a:r>
                        <a:rPr lang="en-US" sz="1700">
                          <a:effectLst/>
                        </a:rPr>
                        <a:t>t4</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89335">
                <a:tc>
                  <a:txBody>
                    <a:bodyPr/>
                    <a:lstStyle/>
                    <a:p>
                      <a:r>
                        <a:rPr lang="en-US" sz="1700">
                          <a:effectLst/>
                        </a:rPr>
                        <a:t>t5</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89335">
                <a:tc>
                  <a:txBody>
                    <a:bodyPr/>
                    <a:lstStyle/>
                    <a:p>
                      <a:r>
                        <a:rPr lang="en-US" sz="170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Write(Y)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89335">
                <a:tc>
                  <a:txBody>
                    <a:bodyPr/>
                    <a:lstStyle/>
                    <a:p>
                      <a:r>
                        <a:rPr lang="en-US" sz="1700">
                          <a:effectLst/>
                        </a:rPr>
                        <a:t>t7</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89335">
                <a:tc>
                  <a:txBody>
                    <a:bodyPr/>
                    <a:lstStyle/>
                    <a:p>
                      <a:r>
                        <a:rPr lang="en-US" sz="1700">
                          <a:effectLst/>
                        </a:rPr>
                        <a:t>t8</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89335">
                <a:tc>
                  <a:txBody>
                    <a:bodyPr/>
                    <a:lstStyle/>
                    <a:p>
                      <a:r>
                        <a:rPr lang="en-US" sz="1700">
                          <a:effectLst/>
                        </a:rPr>
                        <a:t>t9</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89335">
                <a:tc>
                  <a:txBody>
                    <a:bodyPr/>
                    <a:lstStyle/>
                    <a:p>
                      <a:r>
                        <a:rPr lang="en-US" sz="1700" dirty="0" smtClean="0">
                          <a:effectLst/>
                        </a:rPr>
                        <a:t>t8</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r>
            </a:tbl>
          </a:graphicData>
        </a:graphic>
      </p:graphicFrame>
    </p:spTree>
    <p:extLst>
      <p:ext uri="{BB962C8B-B14F-4D97-AF65-F5344CB8AC3E}">
        <p14:creationId xmlns:p14="http://schemas.microsoft.com/office/powerpoint/2010/main" val="22027528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1770937"/>
          </a:xfrm>
        </p:spPr>
        <p:txBody>
          <a:bodyPr>
            <a:normAutofit fontScale="85000" lnSpcReduction="1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Precedence graph for schedule </a:t>
            </a:r>
            <a:r>
              <a:rPr lang="en-US" sz="2600" b="1" dirty="0" err="1">
                <a:solidFill>
                  <a:schemeClr val="tx1"/>
                </a:solidFill>
                <a:latin typeface="arial" panose="020B0604020202020204" pitchFamily="34" charset="0"/>
              </a:rPr>
              <a:t>S2</a:t>
            </a:r>
            <a:r>
              <a:rPr lang="en-US" sz="2600" b="1" dirty="0" smtClean="0">
                <a:solidFill>
                  <a:schemeClr val="tx1"/>
                </a:solidFill>
                <a:latin typeface="arial" panose="020B0604020202020204" pitchFamily="34" charset="0"/>
              </a:rPr>
              <a:t>:</a:t>
            </a:r>
            <a:endParaRPr lang="en-US" sz="2600" b="1" dirty="0">
              <a:solidFill>
                <a:schemeClr val="tx1"/>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In the above schedule, there are three transactions: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and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So, the precedence graph contains three vertices.</a:t>
            </a:r>
          </a:p>
        </p:txBody>
      </p:sp>
      <p:pic>
        <p:nvPicPr>
          <p:cNvPr id="10242" name="Picture 2" descr="Precedence graph for schedule 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656" y="3045388"/>
            <a:ext cx="4507606" cy="317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59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8.1.1 Operation of Transaction</a:t>
            </a:r>
            <a:endParaRPr lang="en-US" sz="2800" dirty="0">
              <a:solidFill>
                <a:schemeClr val="bg1"/>
              </a:solidFill>
            </a:endParaRPr>
          </a:p>
        </p:txBody>
      </p:sp>
      <p:sp>
        <p:nvSpPr>
          <p:cNvPr id="3" name="Subtitle 2"/>
          <p:cNvSpPr>
            <a:spLocks noGrp="1"/>
          </p:cNvSpPr>
          <p:nvPr>
            <p:ph type="subTitle" idx="1"/>
          </p:nvPr>
        </p:nvSpPr>
        <p:spPr>
          <a:xfrm>
            <a:off x="1281567" y="1139687"/>
            <a:ext cx="8094254" cy="5505812"/>
          </a:xfrm>
        </p:spPr>
        <p:txBody>
          <a:bodyPr>
            <a:normAutofit fontScale="92500" lnSpcReduction="20000"/>
          </a:bodyPr>
          <a:lstStyle/>
          <a:p>
            <a:pPr algn="just">
              <a:buClr>
                <a:schemeClr val="tx1"/>
              </a:buClr>
              <a:buSzPct val="71000"/>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For example: If in the above transaction, the debit transaction fails after executing operation 2 then X's value will remain 4000 in the database which is not acceptable by the bank.</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To solve this problem, we have two important operations:</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Commit: </a:t>
            </a:r>
            <a:r>
              <a:rPr lang="en-US" sz="2800" dirty="0">
                <a:solidFill>
                  <a:srgbClr val="222222"/>
                </a:solidFill>
                <a:latin typeface="arial" panose="020B0604020202020204" pitchFamily="34" charset="0"/>
              </a:rPr>
              <a:t>It is used to save the work done permanently.</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Rollback: </a:t>
            </a:r>
            <a:r>
              <a:rPr lang="en-US" sz="2800" dirty="0">
                <a:solidFill>
                  <a:srgbClr val="222222"/>
                </a:solidFill>
                <a:latin typeface="arial" panose="020B0604020202020204" pitchFamily="34" charset="0"/>
              </a:rPr>
              <a:t>It is used to undo the work done.</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190538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788368"/>
          </a:xfrm>
        </p:spPr>
        <p:txBody>
          <a:bodyPr>
            <a:normAutofit fontScale="700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r>
              <a:rPr lang="en-US" sz="2600" b="1" dirty="0" smtClean="0">
                <a:solidFill>
                  <a:schemeClr val="tx1"/>
                </a:solidFill>
                <a:latin typeface="arial" panose="020B0604020202020204" pitchFamily="34" charset="0"/>
              </a:rPr>
              <a:t>:</a:t>
            </a:r>
            <a:endParaRPr lang="en-US" sz="2600" b="1" dirty="0">
              <a:solidFill>
                <a:schemeClr val="tx1"/>
              </a:solidFill>
              <a:latin typeface="arial" panose="020B0604020202020204" pitchFamily="34" charset="0"/>
            </a:endParaRPr>
          </a:p>
          <a:p>
            <a:pPr algn="just">
              <a:buClr>
                <a:schemeClr val="tx1"/>
              </a:buClr>
              <a:buSzPct val="71000"/>
            </a:pPr>
            <a:r>
              <a:rPr lang="en-US" sz="2600" dirty="0" err="1">
                <a:solidFill>
                  <a:schemeClr val="tx1"/>
                </a:solidFill>
                <a:latin typeface="arial" panose="020B0604020202020204" pitchFamily="34" charset="0"/>
              </a:rPr>
              <a:t>Step1</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there is no conflicting operation for read(X) of Transaction </a:t>
            </a:r>
            <a:r>
              <a:rPr lang="en-US" sz="2600" dirty="0" smtClean="0">
                <a:solidFill>
                  <a:schemeClr val="tx1"/>
                </a:solidFill>
                <a:latin typeface="arial" panose="020B0604020202020204" pitchFamily="34" charset="0"/>
              </a:rPr>
              <a:t>			</a:t>
            </a:r>
            <a:r>
              <a:rPr lang="en-US" sz="2600" dirty="0" err="1" smtClean="0">
                <a:solidFill>
                  <a:schemeClr val="tx1"/>
                </a:solidFill>
                <a:latin typeface="arial" panose="020B0604020202020204" pitchFamily="34" charset="0"/>
              </a:rPr>
              <a:t>T1</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Step2</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there is no conflicting operation for read(Y) of Transaction </a:t>
            </a:r>
            <a:r>
              <a:rPr lang="en-US" sz="2600" dirty="0" smtClean="0">
                <a:solidFill>
                  <a:schemeClr val="tx1"/>
                </a:solidFill>
                <a:latin typeface="arial" panose="020B0604020202020204" pitchFamily="34" charset="0"/>
              </a:rPr>
              <a:t>			</a:t>
            </a:r>
            <a:r>
              <a:rPr lang="en-US" sz="2600" dirty="0" err="1" smtClean="0">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Step3</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there exists a conflicting operation Write(X) in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a:t>
            </a:r>
            <a:r>
              <a:rPr lang="en-US" sz="2600" dirty="0" smtClean="0">
                <a:solidFill>
                  <a:schemeClr val="tx1"/>
                </a:solidFill>
                <a:latin typeface="arial" panose="020B0604020202020204" pitchFamily="34" charset="0"/>
              </a:rPr>
              <a:t>		for </a:t>
            </a:r>
            <a:r>
              <a:rPr lang="en-US" sz="2600" dirty="0">
                <a:solidFill>
                  <a:schemeClr val="tx1"/>
                </a:solidFill>
                <a:latin typeface="arial" panose="020B0604020202020204" pitchFamily="34" charset="0"/>
              </a:rPr>
              <a:t>read(X) of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So, draw an edge from </a:t>
            </a:r>
            <a:r>
              <a:rPr lang="en-US" sz="2600" dirty="0" err="1" smtClean="0">
                <a:solidFill>
                  <a:schemeClr val="tx1"/>
                </a:solidFill>
                <a:latin typeface="arial" panose="020B0604020202020204" pitchFamily="34" charset="0"/>
              </a:rPr>
              <a:t>T3</a:t>
            </a:r>
            <a:r>
              <a:rPr lang="en-US" sz="2600" dirty="0" smtClean="0">
                <a:solidFill>
                  <a:schemeClr val="tx1"/>
                </a:solidFill>
                <a:latin typeface="arial" panose="020B0604020202020204" pitchFamily="34" charset="0"/>
              </a:rPr>
              <a:t> →</a:t>
            </a:r>
            <a:r>
              <a:rPr lang="en-US" sz="2600" dirty="0" err="1" smtClean="0">
                <a:solidFill>
                  <a:schemeClr val="tx1"/>
                </a:solidFill>
                <a:latin typeface="arial" panose="020B0604020202020204" pitchFamily="34" charset="0"/>
              </a:rPr>
              <a:t>T1</a:t>
            </a:r>
            <a:r>
              <a:rPr lang="en-US" sz="2600" dirty="0">
                <a:solidFill>
                  <a:schemeClr val="tx1"/>
                </a:solidFill>
                <a:latin typeface="arial" panose="020B0604020202020204" pitchFamily="34" charset="0"/>
              </a:rPr>
              <a:t>.</a:t>
            </a:r>
          </a:p>
        </p:txBody>
      </p:sp>
      <p:pic>
        <p:nvPicPr>
          <p:cNvPr id="11266" name="Picture 2" descr="edges between these nodes or vert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809" y="4062819"/>
            <a:ext cx="31051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8506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788368"/>
          </a:xfrm>
        </p:spPr>
        <p:txBody>
          <a:bodyPr>
            <a:normAutofit fontScale="775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r>
              <a:rPr lang="en-US" sz="2600" b="1" dirty="0" smtClean="0">
                <a:solidFill>
                  <a:schemeClr val="tx1"/>
                </a:solidFill>
                <a:latin typeface="arial" panose="020B0604020202020204" pitchFamily="34" charset="0"/>
              </a:rPr>
              <a:t>:</a:t>
            </a:r>
            <a:endParaRPr lang="en-US" sz="2600" b="1" dirty="0">
              <a:solidFill>
                <a:schemeClr val="tx1"/>
              </a:solidFill>
              <a:latin typeface="arial" panose="020B0604020202020204" pitchFamily="34" charset="0"/>
            </a:endParaRPr>
          </a:p>
          <a:p>
            <a:pPr algn="just">
              <a:buClr>
                <a:schemeClr val="tx1"/>
              </a:buClr>
              <a:buSzPct val="71000"/>
            </a:pPr>
            <a:r>
              <a:rPr lang="en-US" sz="2600" dirty="0" err="1">
                <a:solidFill>
                  <a:schemeClr val="tx1"/>
                </a:solidFill>
                <a:latin typeface="arial" panose="020B0604020202020204" pitchFamily="34" charset="0"/>
              </a:rPr>
              <a:t>Step4</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t4</a:t>
            </a:r>
            <a:r>
              <a:rPr lang="en-US" sz="2600" dirty="0">
                <a:solidFill>
                  <a:schemeClr val="tx1"/>
                </a:solidFill>
                <a:latin typeface="arial" panose="020B0604020202020204" pitchFamily="34" charset="0"/>
              </a:rPr>
              <a:t>, there exists a conflicting operation Write(Y) in </a:t>
            </a:r>
            <a:r>
              <a:rPr lang="en-US" sz="2600" dirty="0" smtClean="0">
                <a:solidFill>
                  <a:schemeClr val="tx1"/>
                </a:solidFill>
                <a:latin typeface="arial" panose="020B0604020202020204" pitchFamily="34" charset="0"/>
              </a:rPr>
              <a:t>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for read(Y)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an </a:t>
            </a:r>
            <a:r>
              <a:rPr lang="en-US" sz="2600" dirty="0" smtClean="0">
                <a:solidFill>
                  <a:schemeClr val="tx1"/>
                </a:solidFill>
                <a:latin typeface="arial" panose="020B0604020202020204" pitchFamily="34" charset="0"/>
              </a:rPr>
              <a:t>			edge </a:t>
            </a:r>
            <a:r>
              <a:rPr lang="en-US" sz="2600" dirty="0">
                <a:solidFill>
                  <a:schemeClr val="tx1"/>
                </a:solidFill>
                <a:latin typeface="arial" panose="020B0604020202020204" pitchFamily="34" charset="0"/>
              </a:rPr>
              <a:t>from </a:t>
            </a:r>
            <a:r>
              <a:rPr lang="en-US" sz="2600" dirty="0" err="1" smtClean="0">
                <a:solidFill>
                  <a:schemeClr val="tx1"/>
                </a:solidFill>
                <a:latin typeface="arial" panose="020B0604020202020204" pitchFamily="34" charset="0"/>
              </a:rPr>
              <a:t>T2→T3</a:t>
            </a:r>
            <a:r>
              <a:rPr lang="en-US" sz="2600" dirty="0" smtClean="0">
                <a:solidFill>
                  <a:schemeClr val="tx1"/>
                </a:solidFill>
                <a:latin typeface="arial" panose="020B0604020202020204" pitchFamily="34" charset="0"/>
              </a:rPr>
              <a:t>.</a:t>
            </a:r>
            <a:endParaRPr lang="en-US" sz="2600" dirty="0">
              <a:solidFill>
                <a:schemeClr val="tx1"/>
              </a:solidFill>
              <a:latin typeface="arial" panose="020B0604020202020204" pitchFamily="34" charset="0"/>
            </a:endParaRPr>
          </a:p>
          <a:p>
            <a:pPr algn="just">
              <a:buClr>
                <a:schemeClr val="tx1"/>
              </a:buClr>
              <a:buSzPct val="71000"/>
            </a:pPr>
            <a:r>
              <a:rPr lang="en-US" sz="2600" dirty="0" err="1">
                <a:solidFill>
                  <a:schemeClr val="tx1"/>
                </a:solidFill>
                <a:latin typeface="arial" panose="020B0604020202020204" pitchFamily="34" charset="0"/>
              </a:rPr>
              <a:t>Step5</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t5</a:t>
            </a:r>
            <a:r>
              <a:rPr lang="en-US" sz="2600" dirty="0">
                <a:solidFill>
                  <a:schemeClr val="tx1"/>
                </a:solidFill>
                <a:latin typeface="arial" panose="020B0604020202020204" pitchFamily="34" charset="0"/>
              </a:rPr>
              <a:t>, there exists a conflicting operation Write (Z) in </a:t>
            </a:r>
            <a:r>
              <a:rPr lang="en-US" sz="2600" dirty="0" smtClean="0">
                <a:solidFill>
                  <a:schemeClr val="tx1"/>
                </a:solidFill>
                <a:latin typeface="arial" panose="020B0604020202020204" pitchFamily="34" charset="0"/>
              </a:rPr>
              <a:t>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for read (Z)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an </a:t>
            </a:r>
            <a:r>
              <a:rPr lang="en-US" sz="2600" dirty="0" smtClean="0">
                <a:solidFill>
                  <a:schemeClr val="tx1"/>
                </a:solidFill>
                <a:latin typeface="arial" panose="020B0604020202020204" pitchFamily="34" charset="0"/>
              </a:rPr>
              <a:t>			edge </a:t>
            </a:r>
            <a:r>
              <a:rPr lang="en-US" sz="2600" dirty="0">
                <a:solidFill>
                  <a:schemeClr val="tx1"/>
                </a:solidFill>
                <a:latin typeface="arial" panose="020B0604020202020204" pitchFamily="34" charset="0"/>
              </a:rPr>
              <a:t>from </a:t>
            </a:r>
            <a:r>
              <a:rPr lang="en-US" sz="2600" dirty="0" err="1" smtClean="0">
                <a:solidFill>
                  <a:schemeClr val="tx1"/>
                </a:solidFill>
                <a:latin typeface="arial" panose="020B0604020202020204" pitchFamily="34" charset="0"/>
              </a:rPr>
              <a:t>T2→T1</a:t>
            </a:r>
            <a:r>
              <a:rPr lang="en-US" sz="2600" dirty="0">
                <a:solidFill>
                  <a:schemeClr val="tx1"/>
                </a:solidFill>
                <a:latin typeface="arial" panose="020B0604020202020204" pitchFamily="34" charset="0"/>
              </a:rPr>
              <a:t>.</a:t>
            </a:r>
          </a:p>
        </p:txBody>
      </p:sp>
      <p:pic>
        <p:nvPicPr>
          <p:cNvPr id="12290"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144" y="4062819"/>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56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788368"/>
          </a:xfrm>
        </p:spPr>
        <p:txBody>
          <a:bodyPr>
            <a:normAutofit fontScale="850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r>
              <a:rPr lang="en-US" sz="2600" b="1" dirty="0" smtClean="0">
                <a:solidFill>
                  <a:schemeClr val="tx1"/>
                </a:solidFill>
                <a:latin typeface="arial" panose="020B0604020202020204" pitchFamily="34" charset="0"/>
              </a:rPr>
              <a:t>:</a:t>
            </a:r>
            <a:endParaRPr lang="en-US" sz="2600" b="1" dirty="0">
              <a:solidFill>
                <a:schemeClr val="tx1"/>
              </a:solidFill>
              <a:latin typeface="arial" panose="020B0604020202020204" pitchFamily="34" charset="0"/>
            </a:endParaRPr>
          </a:p>
          <a:p>
            <a:pPr algn="just">
              <a:buClr>
                <a:schemeClr val="tx1"/>
              </a:buClr>
              <a:buSzPct val="71000"/>
            </a:pPr>
            <a:r>
              <a:rPr lang="en-US" sz="2600" dirty="0" err="1">
                <a:solidFill>
                  <a:schemeClr val="tx1"/>
                </a:solidFill>
                <a:latin typeface="arial" panose="020B0604020202020204" pitchFamily="34" charset="0"/>
              </a:rPr>
              <a:t>Step6</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t6</a:t>
            </a:r>
            <a:r>
              <a:rPr lang="en-US" sz="2600" dirty="0">
                <a:solidFill>
                  <a:schemeClr val="tx1"/>
                </a:solidFill>
                <a:latin typeface="arial" panose="020B0604020202020204" pitchFamily="34" charset="0"/>
              </a:rPr>
              <a:t>, there is no conflicting operation for Write(Y) of </a:t>
            </a:r>
            <a:r>
              <a:rPr lang="en-US" sz="2600" dirty="0" smtClean="0">
                <a:solidFill>
                  <a:schemeClr val="tx1"/>
                </a:solidFill>
                <a:latin typeface="arial" panose="020B0604020202020204" pitchFamily="34" charset="0"/>
              </a:rPr>
              <a:t>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Step7</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t7</a:t>
            </a:r>
            <a:r>
              <a:rPr lang="en-US" sz="2600" dirty="0">
                <a:solidFill>
                  <a:schemeClr val="tx1"/>
                </a:solidFill>
                <a:latin typeface="arial" panose="020B0604020202020204" pitchFamily="34" charset="0"/>
              </a:rPr>
              <a:t>, there exists a conflicting operation Write (Z) in </a:t>
            </a:r>
            <a:r>
              <a:rPr lang="en-US" sz="2600" dirty="0" smtClean="0">
                <a:solidFill>
                  <a:schemeClr val="tx1"/>
                </a:solidFill>
                <a:latin typeface="arial" panose="020B0604020202020204" pitchFamily="34" charset="0"/>
              </a:rPr>
              <a:t>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for Write (Z)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t>
            </a:r>
            <a:r>
              <a:rPr lang="en-US" sz="2600" dirty="0" smtClean="0">
                <a:solidFill>
                  <a:schemeClr val="tx1"/>
                </a:solidFill>
                <a:latin typeface="arial" panose="020B0604020202020204" pitchFamily="34" charset="0"/>
              </a:rPr>
              <a:t>		an </a:t>
            </a:r>
            <a:r>
              <a:rPr lang="en-US" sz="2600" dirty="0">
                <a:solidFill>
                  <a:schemeClr val="tx1"/>
                </a:solidFill>
                <a:latin typeface="arial" panose="020B0604020202020204" pitchFamily="34" charset="0"/>
              </a:rPr>
              <a:t>edge from </a:t>
            </a:r>
            <a:r>
              <a:rPr lang="en-US" sz="2600" dirty="0" err="1" smtClean="0">
                <a:solidFill>
                  <a:schemeClr val="tx1"/>
                </a:solidFill>
                <a:latin typeface="arial" panose="020B0604020202020204" pitchFamily="34" charset="0"/>
              </a:rPr>
              <a:t>T2→T1</a:t>
            </a:r>
            <a:r>
              <a:rPr lang="en-US" sz="2600" dirty="0">
                <a:solidFill>
                  <a:schemeClr val="tx1"/>
                </a:solidFill>
                <a:latin typeface="arial" panose="020B0604020202020204" pitchFamily="34" charset="0"/>
              </a:rPr>
              <a:t>, but it is already drawn.</a:t>
            </a:r>
          </a:p>
        </p:txBody>
      </p:sp>
      <p:pic>
        <p:nvPicPr>
          <p:cNvPr id="12290"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144" y="4062819"/>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039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968674"/>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smtClean="0">
                <a:solidFill>
                  <a:schemeClr val="tx1"/>
                </a:solidFill>
                <a:latin typeface="arial" panose="020B0604020202020204" pitchFamily="34" charset="0"/>
              </a:rPr>
              <a:t>After all the steps, the precedence graph will be ready, and it does not contain any cycle or loop, so the above schedule </a:t>
            </a:r>
            <a:r>
              <a:rPr lang="en-US" sz="2600" dirty="0" err="1" smtClean="0">
                <a:solidFill>
                  <a:schemeClr val="tx1"/>
                </a:solidFill>
                <a:latin typeface="arial" panose="020B0604020202020204" pitchFamily="34" charset="0"/>
              </a:rPr>
              <a:t>S2</a:t>
            </a:r>
            <a:r>
              <a:rPr lang="en-US" sz="2600" dirty="0" smtClean="0">
                <a:solidFill>
                  <a:schemeClr val="tx1"/>
                </a:solidFill>
                <a:latin typeface="arial" panose="020B0604020202020204" pitchFamily="34" charset="0"/>
              </a:rPr>
              <a:t> is conflict serializable. </a:t>
            </a:r>
          </a:p>
          <a:p>
            <a:pPr marL="457200" indent="-457200" algn="just">
              <a:buClr>
                <a:schemeClr val="tx1"/>
              </a:buClr>
              <a:buSzPct val="71000"/>
              <a:buFont typeface="Wingdings" panose="05000000000000000000" pitchFamily="2" charset="2"/>
              <a:buChar char="Ø"/>
            </a:pPr>
            <a:r>
              <a:rPr lang="en-US" sz="2600" dirty="0" smtClean="0">
                <a:solidFill>
                  <a:schemeClr val="tx1"/>
                </a:solidFill>
                <a:latin typeface="arial" panose="020B0604020202020204" pitchFamily="34" charset="0"/>
              </a:rPr>
              <a:t>And it is equivalent to a serial schedule. </a:t>
            </a:r>
          </a:p>
        </p:txBody>
      </p:sp>
    </p:spTree>
    <p:extLst>
      <p:ext uri="{BB962C8B-B14F-4D97-AF65-F5344CB8AC3E}">
        <p14:creationId xmlns:p14="http://schemas.microsoft.com/office/powerpoint/2010/main" val="1346438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a:t>
            </a:r>
            <a:r>
              <a:rPr lang="en-US" sz="2600" dirty="0" smtClean="0">
                <a:solidFill>
                  <a:srgbClr val="FF0000"/>
                </a:solidFill>
                <a:latin typeface="arial" panose="020B0604020202020204" pitchFamily="34" charset="0"/>
              </a:rPr>
              <a:t>method</a:t>
            </a:r>
          </a:p>
        </p:txBody>
      </p:sp>
      <p:sp>
        <p:nvSpPr>
          <p:cNvPr id="6" name="Rectangle 5"/>
          <p:cNvSpPr/>
          <p:nvPr/>
        </p:nvSpPr>
        <p:spPr>
          <a:xfrm>
            <a:off x="1281568" y="3669406"/>
            <a:ext cx="8094253" cy="1200329"/>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r>
              <a:rPr lang="en-US" dirty="0" smtClean="0">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dirty="0" err="1">
                <a:latin typeface="arial" panose="020B0604020202020204" pitchFamily="34" charset="0"/>
              </a:rPr>
              <a:t>Step1</a:t>
            </a:r>
            <a:r>
              <a:rPr lang="en-US" dirty="0">
                <a:latin typeface="arial" panose="020B0604020202020204" pitchFamily="34" charset="0"/>
              </a:rPr>
              <a:t>: Check the vertex in the precedence graph where </a:t>
            </a:r>
            <a:r>
              <a:rPr lang="en-US" dirty="0" err="1">
                <a:latin typeface="arial" panose="020B0604020202020204" pitchFamily="34" charset="0"/>
              </a:rPr>
              <a:t>indegree</a:t>
            </a:r>
            <a:r>
              <a:rPr lang="en-US" dirty="0">
                <a:latin typeface="arial" panose="020B0604020202020204" pitchFamily="34" charset="0"/>
              </a:rPr>
              <a:t>=0. So, </a:t>
            </a:r>
            <a:r>
              <a:rPr lang="en-US" dirty="0" smtClean="0">
                <a:latin typeface="arial" panose="020B0604020202020204" pitchFamily="34" charset="0"/>
              </a:rPr>
              <a:t>	     take </a:t>
            </a:r>
            <a:r>
              <a:rPr lang="en-US" dirty="0">
                <a:latin typeface="arial" panose="020B0604020202020204" pitchFamily="34" charset="0"/>
              </a:rPr>
              <a:t>the vertex </a:t>
            </a:r>
            <a:r>
              <a:rPr lang="en-US" dirty="0" err="1">
                <a:latin typeface="arial" panose="020B0604020202020204" pitchFamily="34" charset="0"/>
              </a:rPr>
              <a:t>T2</a:t>
            </a:r>
            <a:r>
              <a:rPr lang="en-US" dirty="0">
                <a:latin typeface="arial" panose="020B0604020202020204" pitchFamily="34" charset="0"/>
              </a:rPr>
              <a:t> from the graph and remove it from the graph.</a:t>
            </a:r>
          </a:p>
        </p:txBody>
      </p:sp>
      <p:pic>
        <p:nvPicPr>
          <p:cNvPr id="7"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943" y="1764406"/>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heck the vertex in the precedence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271" y="5026400"/>
            <a:ext cx="1833921" cy="127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785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a:t>
            </a:r>
            <a:r>
              <a:rPr lang="en-US" sz="2600" dirty="0" smtClean="0">
                <a:solidFill>
                  <a:srgbClr val="FF0000"/>
                </a:solidFill>
                <a:latin typeface="arial" panose="020B0604020202020204" pitchFamily="34" charset="0"/>
              </a:rPr>
              <a:t>method</a:t>
            </a:r>
          </a:p>
        </p:txBody>
      </p:sp>
      <p:sp>
        <p:nvSpPr>
          <p:cNvPr id="6" name="Rectangle 5"/>
          <p:cNvSpPr/>
          <p:nvPr/>
        </p:nvSpPr>
        <p:spPr>
          <a:xfrm>
            <a:off x="1281567" y="1899169"/>
            <a:ext cx="8094253" cy="1477328"/>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r>
              <a:rPr lang="en-US" dirty="0" smtClean="0">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dirty="0">
                <a:latin typeface="arial" panose="020B0604020202020204" pitchFamily="34" charset="0"/>
              </a:rPr>
              <a:t>Step 2: Again check the vertex in the left precedence graph where </a:t>
            </a:r>
            <a:r>
              <a:rPr lang="en-US" dirty="0" smtClean="0">
                <a:latin typeface="arial" panose="020B0604020202020204" pitchFamily="34" charset="0"/>
              </a:rPr>
              <a:t>	  	     </a:t>
            </a:r>
            <a:r>
              <a:rPr lang="en-US" dirty="0" err="1" smtClean="0">
                <a:latin typeface="arial" panose="020B0604020202020204" pitchFamily="34" charset="0"/>
              </a:rPr>
              <a:t>indegree</a:t>
            </a:r>
            <a:r>
              <a:rPr lang="en-US" dirty="0" smtClean="0">
                <a:latin typeface="arial" panose="020B0604020202020204" pitchFamily="34" charset="0"/>
              </a:rPr>
              <a:t>=0</a:t>
            </a:r>
            <a:r>
              <a:rPr lang="en-US" dirty="0">
                <a:latin typeface="arial" panose="020B0604020202020204" pitchFamily="34" charset="0"/>
              </a:rPr>
              <a:t>. So, take the vertex </a:t>
            </a:r>
            <a:r>
              <a:rPr lang="en-US" dirty="0" err="1">
                <a:latin typeface="arial" panose="020B0604020202020204" pitchFamily="34" charset="0"/>
              </a:rPr>
              <a:t>T3</a:t>
            </a:r>
            <a:r>
              <a:rPr lang="en-US" dirty="0">
                <a:latin typeface="arial" panose="020B0604020202020204" pitchFamily="34" charset="0"/>
              </a:rPr>
              <a:t> from the graph and </a:t>
            </a:r>
            <a:r>
              <a:rPr lang="en-US" dirty="0" smtClean="0">
                <a:latin typeface="arial" panose="020B0604020202020204" pitchFamily="34" charset="0"/>
              </a:rPr>
              <a:t>		     remove </a:t>
            </a:r>
            <a:r>
              <a:rPr lang="en-US" dirty="0">
                <a:latin typeface="arial" panose="020B0604020202020204" pitchFamily="34" charset="0"/>
              </a:rPr>
              <a:t>it from the graph. And draw the edge from </a:t>
            </a:r>
            <a:r>
              <a:rPr lang="en-US" dirty="0" err="1" smtClean="0">
                <a:latin typeface="arial" panose="020B0604020202020204" pitchFamily="34" charset="0"/>
              </a:rPr>
              <a:t>T2→T3</a:t>
            </a:r>
            <a:r>
              <a:rPr lang="en-US" dirty="0">
                <a:latin typeface="arial" panose="020B0604020202020204" pitchFamily="34" charset="0"/>
              </a:rPr>
              <a:t>.</a:t>
            </a:r>
          </a:p>
        </p:txBody>
      </p:sp>
      <p:pic>
        <p:nvPicPr>
          <p:cNvPr id="16386" name="Picture 2" descr="graph and remove it from the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118" y="3511260"/>
            <a:ext cx="31051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673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a:t>
            </a:r>
            <a:r>
              <a:rPr lang="en-US" sz="2600" dirty="0" smtClean="0">
                <a:solidFill>
                  <a:srgbClr val="FF0000"/>
                </a:solidFill>
                <a:latin typeface="arial" panose="020B0604020202020204" pitchFamily="34" charset="0"/>
              </a:rPr>
              <a:t>method</a:t>
            </a:r>
          </a:p>
        </p:txBody>
      </p:sp>
      <p:sp>
        <p:nvSpPr>
          <p:cNvPr id="6" name="Rectangle 5"/>
          <p:cNvSpPr/>
          <p:nvPr/>
        </p:nvSpPr>
        <p:spPr>
          <a:xfrm>
            <a:off x="1281567" y="1899169"/>
            <a:ext cx="8094253" cy="923330"/>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r>
              <a:rPr lang="en-US" dirty="0" smtClean="0">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dirty="0" err="1">
                <a:latin typeface="arial" panose="020B0604020202020204" pitchFamily="34" charset="0"/>
              </a:rPr>
              <a:t>Step3</a:t>
            </a:r>
            <a:r>
              <a:rPr lang="en-US" dirty="0">
                <a:latin typeface="arial" panose="020B0604020202020204" pitchFamily="34" charset="0"/>
              </a:rPr>
              <a:t>: And at last, take the vertex </a:t>
            </a:r>
            <a:r>
              <a:rPr lang="en-US" dirty="0" err="1">
                <a:latin typeface="arial" panose="020B0604020202020204" pitchFamily="34" charset="0"/>
              </a:rPr>
              <a:t>T1</a:t>
            </a:r>
            <a:r>
              <a:rPr lang="en-US" dirty="0">
                <a:latin typeface="arial" panose="020B0604020202020204" pitchFamily="34" charset="0"/>
              </a:rPr>
              <a:t> and connect with </a:t>
            </a:r>
            <a:r>
              <a:rPr lang="en-US" dirty="0" err="1">
                <a:latin typeface="arial" panose="020B0604020202020204" pitchFamily="34" charset="0"/>
              </a:rPr>
              <a:t>T3</a:t>
            </a:r>
            <a:r>
              <a:rPr lang="en-US" dirty="0">
                <a:latin typeface="arial" panose="020B0604020202020204" pitchFamily="34" charset="0"/>
              </a:rPr>
              <a:t>.</a:t>
            </a:r>
          </a:p>
        </p:txBody>
      </p:sp>
      <p:pic>
        <p:nvPicPr>
          <p:cNvPr id="17410" name="Picture 2" descr="vertex T1 and connect with 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324" y="3069353"/>
            <a:ext cx="3105150" cy="1343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3506" y="4659233"/>
            <a:ext cx="6417141" cy="369332"/>
          </a:xfrm>
          <a:prstGeom prst="rect">
            <a:avLst/>
          </a:prstGeom>
        </p:spPr>
        <p:txBody>
          <a:bodyPr wrap="none">
            <a:spAutoFit/>
          </a:bodyPr>
          <a:lstStyle/>
          <a:p>
            <a:r>
              <a:rPr lang="en-US" b="1" dirty="0" smtClean="0">
                <a:solidFill>
                  <a:srgbClr val="666666"/>
                </a:solidFill>
                <a:latin typeface="Open Sans"/>
              </a:rPr>
              <a:t>This is the Precedence </a:t>
            </a:r>
            <a:r>
              <a:rPr lang="en-US" b="1" dirty="0">
                <a:solidFill>
                  <a:srgbClr val="666666"/>
                </a:solidFill>
                <a:latin typeface="Open Sans"/>
              </a:rPr>
              <a:t>graph equivalent to schedule </a:t>
            </a:r>
            <a:r>
              <a:rPr lang="en-US" b="1" dirty="0" err="1" smtClean="0">
                <a:solidFill>
                  <a:srgbClr val="666666"/>
                </a:solidFill>
                <a:latin typeface="Open Sans"/>
              </a:rPr>
              <a:t>S2</a:t>
            </a:r>
            <a:r>
              <a:rPr lang="en-US" b="1" dirty="0" smtClean="0">
                <a:solidFill>
                  <a:srgbClr val="666666"/>
                </a:solidFill>
                <a:latin typeface="Open Sans"/>
              </a:rPr>
              <a:t>  </a:t>
            </a:r>
            <a:endParaRPr lang="en-US" dirty="0"/>
          </a:p>
        </p:txBody>
      </p:sp>
    </p:spTree>
    <p:extLst>
      <p:ext uri="{BB962C8B-B14F-4D97-AF65-F5344CB8AC3E}">
        <p14:creationId xmlns:p14="http://schemas.microsoft.com/office/powerpoint/2010/main" val="1943177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8.4.1.1 </a:t>
            </a:r>
            <a:r>
              <a:rPr lang="en-US" sz="2800" dirty="0">
                <a:solidFill>
                  <a:schemeClr val="bg1"/>
                </a:solidFill>
              </a:rPr>
              <a:t>Conflict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939784"/>
          </a:xfrm>
        </p:spPr>
        <p:txBody>
          <a:bodyPr>
            <a:normAutofit fontScale="70000" lnSpcReduction="20000"/>
          </a:bodyPr>
          <a:lstStyle/>
          <a:p>
            <a:pPr algn="just">
              <a:buClr>
                <a:schemeClr val="tx1"/>
              </a:buClr>
              <a:buSzPct val="71000"/>
            </a:pPr>
            <a:r>
              <a:rPr lang="en-US" sz="2800" b="1" dirty="0" smtClean="0">
                <a:solidFill>
                  <a:srgbClr val="222222"/>
                </a:solidFill>
                <a:latin typeface="arial" panose="020B0604020202020204" pitchFamily="34" charset="0"/>
              </a:rPr>
              <a:t>Test for conflict </a:t>
            </a:r>
            <a:r>
              <a:rPr lang="en-US" sz="2800" b="1" dirty="0" err="1" smtClean="0">
                <a:solidFill>
                  <a:srgbClr val="222222"/>
                </a:solidFill>
                <a:latin typeface="arial" panose="020B0604020202020204" pitchFamily="34" charset="0"/>
              </a:rPr>
              <a:t>serializability</a:t>
            </a:r>
            <a:r>
              <a:rPr lang="en-US" sz="2800" b="1" dirty="0" smtClean="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smtClean="0">
                <a:solidFill>
                  <a:schemeClr val="tx1"/>
                </a:solidFill>
                <a:latin typeface="arial" panose="020B0604020202020204" pitchFamily="34" charset="0"/>
              </a:rPr>
              <a:t>So , final serial Schedule equivalent to non – serial schedule </a:t>
            </a:r>
            <a:r>
              <a:rPr lang="en-US" sz="2600" dirty="0" err="1" smtClean="0">
                <a:solidFill>
                  <a:schemeClr val="tx1"/>
                </a:solidFill>
                <a:latin typeface="arial" panose="020B0604020202020204" pitchFamily="34" charset="0"/>
              </a:rPr>
              <a:t>S2</a:t>
            </a:r>
            <a:r>
              <a:rPr lang="en-US" sz="2600" dirty="0" smtClean="0">
                <a:solidFill>
                  <a:schemeClr val="tx1"/>
                </a:solidFill>
                <a:latin typeface="arial" panose="020B0604020202020204" pitchFamily="34" charset="0"/>
              </a:rPr>
              <a:t> is given below:</a:t>
            </a:r>
            <a:endParaRPr lang="en-US" sz="2600" dirty="0">
              <a:solidFill>
                <a:schemeClr val="tx1"/>
              </a:solidFill>
              <a:latin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74874907"/>
              </p:ext>
            </p:extLst>
          </p:nvPr>
        </p:nvGraphicFramePr>
        <p:xfrm>
          <a:off x="1390920" y="2079472"/>
          <a:ext cx="7984900" cy="4359960"/>
        </p:xfrm>
        <a:graphic>
          <a:graphicData uri="http://schemas.openxmlformats.org/drawingml/2006/table">
            <a:tbl>
              <a:tblPr/>
              <a:tblGrid>
                <a:gridCol w="1996225"/>
                <a:gridCol w="1996225"/>
                <a:gridCol w="1996225"/>
                <a:gridCol w="1996225"/>
              </a:tblGrid>
              <a:tr h="396360">
                <a:tc>
                  <a:txBody>
                    <a:bodyPr/>
                    <a:lstStyle/>
                    <a:p>
                      <a:r>
                        <a:rPr lang="en-US" sz="1700" b="1" dirty="0">
                          <a:effectLst/>
                        </a:rPr>
                        <a:t>Time</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dirty="0">
                          <a:effectLst/>
                        </a:rPr>
                        <a:t>Transaction </a:t>
                      </a:r>
                      <a:r>
                        <a:rPr lang="en-US" sz="1700" b="1" dirty="0" err="1">
                          <a:effectLst/>
                        </a:rPr>
                        <a:t>T1</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T2</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T3</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96360">
                <a:tc>
                  <a:txBody>
                    <a:bodyPr/>
                    <a:lstStyle/>
                    <a:p>
                      <a:r>
                        <a:rPr lang="en-US" sz="1700">
                          <a:effectLst/>
                        </a:rPr>
                        <a:t>t1</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96360">
                <a:tc>
                  <a:txBody>
                    <a:bodyPr/>
                    <a:lstStyle/>
                    <a:p>
                      <a:r>
                        <a:rPr lang="en-US" sz="1700">
                          <a:effectLst/>
                        </a:rPr>
                        <a:t>t2</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96360">
                <a:tc>
                  <a:txBody>
                    <a:bodyPr/>
                    <a:lstStyle/>
                    <a:p>
                      <a:r>
                        <a:rPr lang="en-US" sz="1700">
                          <a:effectLst/>
                        </a:rPr>
                        <a:t>t3</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96360">
                <a:tc>
                  <a:txBody>
                    <a:bodyPr/>
                    <a:lstStyle/>
                    <a:p>
                      <a:r>
                        <a:rPr lang="en-US" sz="1700">
                          <a:effectLst/>
                        </a:rPr>
                        <a:t>t4</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96360">
                <a:tc>
                  <a:txBody>
                    <a:bodyPr/>
                    <a:lstStyle/>
                    <a:p>
                      <a:r>
                        <a:rPr lang="en-US" sz="1700">
                          <a:effectLst/>
                        </a:rPr>
                        <a:t>t5</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96360">
                <a:tc>
                  <a:txBody>
                    <a:bodyPr/>
                    <a:lstStyle/>
                    <a:p>
                      <a:r>
                        <a:rPr lang="en-US" sz="170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Write(Y)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96360">
                <a:tc>
                  <a:txBody>
                    <a:bodyPr/>
                    <a:lstStyle/>
                    <a:p>
                      <a:r>
                        <a:rPr lang="en-US" sz="1700">
                          <a:effectLst/>
                        </a:rPr>
                        <a:t>t7</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96360">
                <a:tc>
                  <a:txBody>
                    <a:bodyPr/>
                    <a:lstStyle/>
                    <a:p>
                      <a:r>
                        <a:rPr lang="en-US" sz="1700">
                          <a:effectLst/>
                        </a:rPr>
                        <a:t>t8</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396360">
                <a:tc>
                  <a:txBody>
                    <a:bodyPr/>
                    <a:lstStyle/>
                    <a:p>
                      <a:r>
                        <a:rPr lang="en-US" sz="1700">
                          <a:effectLst/>
                        </a:rPr>
                        <a:t>t9</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96360">
                <a:tc>
                  <a:txBody>
                    <a:bodyPr/>
                    <a:lstStyle/>
                    <a:p>
                      <a:r>
                        <a:rPr lang="en-US" sz="1700" dirty="0" smtClean="0">
                          <a:effectLst/>
                        </a:rPr>
                        <a:t>t8</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r>
            </a:tbl>
          </a:graphicData>
        </a:graphic>
      </p:graphicFrame>
    </p:spTree>
    <p:extLst>
      <p:ext uri="{BB962C8B-B14F-4D97-AF65-F5344CB8AC3E}">
        <p14:creationId xmlns:p14="http://schemas.microsoft.com/office/powerpoint/2010/main" val="1118534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will view serializable if it is view equivalent to a serial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If a schedule is conflict serializable, then it will be view serializable.</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5427735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a:t>
            </a:r>
            <a:r>
              <a:rPr lang="en-US" sz="2800" dirty="0">
                <a:solidFill>
                  <a:schemeClr val="bg1"/>
                </a:solidFill>
              </a:rPr>
              <a:t>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View Equivalent</a:t>
            </a:r>
          </a:p>
          <a:p>
            <a:pPr algn="just">
              <a:buClr>
                <a:schemeClr val="tx1"/>
              </a:buClr>
              <a:buSzPct val="71000"/>
            </a:pPr>
            <a:r>
              <a:rPr lang="en-US" sz="2800" dirty="0">
                <a:solidFill>
                  <a:srgbClr val="222222"/>
                </a:solidFill>
                <a:latin typeface="arial" panose="020B0604020202020204" pitchFamily="34" charset="0"/>
              </a:rPr>
              <a:t>Two schedules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and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are said to be view equivalent if they satisfy the following conditions</a:t>
            </a:r>
            <a:r>
              <a:rPr lang="en-US" sz="2800" dirty="0" smtClean="0">
                <a:solidFill>
                  <a:srgbClr val="222222"/>
                </a:solidFill>
                <a:latin typeface="arial" panose="020B0604020202020204" pitchFamily="34" charset="0"/>
              </a:rPr>
              <a:t>:</a:t>
            </a:r>
          </a:p>
          <a:p>
            <a:pPr lvl="1" algn="just">
              <a:buClr>
                <a:schemeClr val="tx1"/>
              </a:buClr>
              <a:buSzPct val="71000"/>
            </a:pPr>
            <a:r>
              <a:rPr lang="en-US" sz="2600" dirty="0" smtClean="0">
                <a:solidFill>
                  <a:srgbClr val="222222"/>
                </a:solidFill>
                <a:latin typeface="arial" panose="020B0604020202020204" pitchFamily="34" charset="0"/>
              </a:rPr>
              <a:t>1. Initial Read</a:t>
            </a:r>
          </a:p>
          <a:p>
            <a:pPr lvl="1" algn="just">
              <a:buClr>
                <a:schemeClr val="tx1"/>
              </a:buClr>
              <a:buSzPct val="71000"/>
            </a:pPr>
            <a:r>
              <a:rPr lang="en-US" sz="2600" dirty="0" smtClean="0">
                <a:solidFill>
                  <a:srgbClr val="222222"/>
                </a:solidFill>
                <a:latin typeface="arial" panose="020B0604020202020204" pitchFamily="34" charset="0"/>
              </a:rPr>
              <a:t>2. Update Read</a:t>
            </a:r>
          </a:p>
          <a:p>
            <a:pPr lvl="1" algn="just">
              <a:buClr>
                <a:schemeClr val="tx1"/>
              </a:buClr>
              <a:buSzPct val="71000"/>
            </a:pPr>
            <a:r>
              <a:rPr lang="en-US" sz="2600" dirty="0" smtClean="0">
                <a:solidFill>
                  <a:srgbClr val="222222"/>
                </a:solidFill>
                <a:latin typeface="arial" panose="020B0604020202020204" pitchFamily="34" charset="0"/>
              </a:rPr>
              <a:t>3. Final Write</a:t>
            </a:r>
          </a:p>
        </p:txBody>
      </p:sp>
    </p:spTree>
    <p:extLst>
      <p:ext uri="{BB962C8B-B14F-4D97-AF65-F5344CB8AC3E}">
        <p14:creationId xmlns:p14="http://schemas.microsoft.com/office/powerpoint/2010/main" val="3554631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8.1.2 Transaction model and states</a:t>
            </a:r>
            <a:endParaRPr lang="en-US" sz="2800" dirty="0">
              <a:solidFill>
                <a:schemeClr val="bg1"/>
              </a:solidFill>
            </a:endParaRPr>
          </a:p>
        </p:txBody>
      </p:sp>
      <p:sp>
        <p:nvSpPr>
          <p:cNvPr id="3" name="Subtitle 2"/>
          <p:cNvSpPr>
            <a:spLocks noGrp="1"/>
          </p:cNvSpPr>
          <p:nvPr>
            <p:ph type="subTitle" idx="1"/>
          </p:nvPr>
        </p:nvSpPr>
        <p:spPr>
          <a:xfrm>
            <a:off x="1281567" y="1139687"/>
            <a:ext cx="8094254" cy="5338386"/>
          </a:xfrm>
        </p:spPr>
        <p:txBody>
          <a:bodyPr>
            <a:normAutofit/>
          </a:bodyPr>
          <a:lstStyle/>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Active state </a:t>
            </a:r>
            <a:r>
              <a:rPr lang="en-US" sz="2900" dirty="0">
                <a:solidFill>
                  <a:srgbClr val="222222"/>
                </a:solidFill>
                <a:latin typeface="arial" panose="020B0604020202020204" pitchFamily="34" charset="0"/>
              </a:rPr>
              <a:t>: the transaction is executing in the state</a:t>
            </a:r>
          </a:p>
          <a:p>
            <a:pPr marL="457200" indent="-457200" algn="just">
              <a:buClr>
                <a:schemeClr val="tx1"/>
              </a:buClr>
              <a:buSzPct val="71000"/>
              <a:buFont typeface="Wingdings" panose="05000000000000000000" pitchFamily="2" charset="2"/>
              <a:buChar char="v"/>
            </a:pPr>
            <a:r>
              <a:rPr lang="en-US" sz="2900" b="1" dirty="0" smtClean="0">
                <a:solidFill>
                  <a:srgbClr val="222222"/>
                </a:solidFill>
                <a:latin typeface="arial" panose="020B0604020202020204" pitchFamily="34" charset="0"/>
              </a:rPr>
              <a:t>Partially committed: </a:t>
            </a:r>
            <a:r>
              <a:rPr lang="en-US" sz="2900" dirty="0">
                <a:solidFill>
                  <a:srgbClr val="222222"/>
                </a:solidFill>
                <a:latin typeface="arial" panose="020B0604020202020204" pitchFamily="34" charset="0"/>
              </a:rPr>
              <a:t>the final statement has been executed.</a:t>
            </a:r>
          </a:p>
          <a:p>
            <a:pPr marL="457200" indent="-457200" algn="just">
              <a:buClr>
                <a:schemeClr val="tx1"/>
              </a:buClr>
              <a:buSzPct val="71000"/>
              <a:buFont typeface="Wingdings" panose="05000000000000000000" pitchFamily="2" charset="2"/>
              <a:buChar char="v"/>
            </a:pPr>
            <a:r>
              <a:rPr lang="en-US" sz="2900" b="1" dirty="0" smtClean="0">
                <a:solidFill>
                  <a:srgbClr val="222222"/>
                </a:solidFill>
                <a:latin typeface="arial" panose="020B0604020202020204" pitchFamily="34" charset="0"/>
              </a:rPr>
              <a:t>Committed</a:t>
            </a:r>
            <a:r>
              <a:rPr lang="en-US" sz="2900" dirty="0" smtClean="0">
                <a:solidFill>
                  <a:srgbClr val="222222"/>
                </a:solidFill>
                <a:latin typeface="arial" panose="020B0604020202020204" pitchFamily="34" charset="0"/>
              </a:rPr>
              <a:t> </a:t>
            </a:r>
            <a:r>
              <a:rPr lang="en-US" sz="2900" dirty="0">
                <a:solidFill>
                  <a:srgbClr val="222222"/>
                </a:solidFill>
                <a:latin typeface="arial" panose="020B0604020202020204" pitchFamily="34" charset="0"/>
              </a:rPr>
              <a:t>: the transaction is completely successfully.</a:t>
            </a:r>
          </a:p>
          <a:p>
            <a:pPr marL="457200" indent="-457200" algn="just">
              <a:buClr>
                <a:schemeClr val="tx1"/>
              </a:buClr>
              <a:buSzPct val="71000"/>
              <a:buFont typeface="Wingdings" panose="05000000000000000000" pitchFamily="2" charset="2"/>
              <a:buChar char="v"/>
            </a:pPr>
            <a:r>
              <a:rPr lang="en-US" sz="2900" b="1" dirty="0" smtClean="0">
                <a:solidFill>
                  <a:srgbClr val="222222"/>
                </a:solidFill>
                <a:latin typeface="arial" panose="020B0604020202020204" pitchFamily="34" charset="0"/>
              </a:rPr>
              <a:t>Failed</a:t>
            </a:r>
            <a:r>
              <a:rPr lang="en-US" sz="2900" b="1" dirty="0">
                <a:solidFill>
                  <a:srgbClr val="222222"/>
                </a:solidFill>
                <a:latin typeface="arial" panose="020B0604020202020204" pitchFamily="34" charset="0"/>
              </a:rPr>
              <a:t>: </a:t>
            </a:r>
            <a:r>
              <a:rPr lang="en-US" sz="2900" dirty="0">
                <a:solidFill>
                  <a:srgbClr val="222222"/>
                </a:solidFill>
                <a:latin typeface="arial" panose="020B0604020202020204" pitchFamily="34" charset="0"/>
              </a:rPr>
              <a:t>Normal execution can not be proceed.</a:t>
            </a:r>
          </a:p>
          <a:p>
            <a:pPr marL="457200" indent="-457200" algn="just">
              <a:buClr>
                <a:schemeClr val="tx1"/>
              </a:buClr>
              <a:buSzPct val="71000"/>
              <a:buFont typeface="Wingdings" panose="05000000000000000000" pitchFamily="2" charset="2"/>
              <a:buChar char="v"/>
            </a:pPr>
            <a:r>
              <a:rPr lang="en-US" sz="2900" b="1" dirty="0" smtClean="0">
                <a:solidFill>
                  <a:srgbClr val="222222"/>
                </a:solidFill>
                <a:latin typeface="arial" panose="020B0604020202020204" pitchFamily="34" charset="0"/>
              </a:rPr>
              <a:t>Aborted: </a:t>
            </a:r>
            <a:r>
              <a:rPr lang="en-US" sz="2900" dirty="0" smtClean="0">
                <a:solidFill>
                  <a:srgbClr val="222222"/>
                </a:solidFill>
                <a:latin typeface="arial" panose="020B0604020202020204" pitchFamily="34" charset="0"/>
              </a:rPr>
              <a:t>Transaction </a:t>
            </a:r>
            <a:r>
              <a:rPr lang="en-US" sz="2900" dirty="0">
                <a:solidFill>
                  <a:srgbClr val="222222"/>
                </a:solidFill>
                <a:latin typeface="arial" panose="020B0604020202020204" pitchFamily="34" charset="0"/>
              </a:rPr>
              <a:t>is rolled back and database is restored</a:t>
            </a: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7357465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a:t>
            </a:r>
            <a:r>
              <a:rPr lang="en-US" sz="2800" dirty="0">
                <a:solidFill>
                  <a:schemeClr val="bg1"/>
                </a:solidFill>
              </a:rPr>
              <a:t>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190306"/>
          </a:xfrm>
        </p:spPr>
        <p:txBody>
          <a:bodyPr>
            <a:normAutofit fontScale="85000" lnSpcReduction="20000"/>
          </a:bodyPr>
          <a:lstStyle/>
          <a:p>
            <a:pPr algn="just">
              <a:buClr>
                <a:schemeClr val="tx1"/>
              </a:buClr>
              <a:buSzPct val="71000"/>
            </a:pPr>
            <a:r>
              <a:rPr lang="en-US" sz="2800" b="1" dirty="0" smtClean="0">
                <a:solidFill>
                  <a:srgbClr val="222222"/>
                </a:solidFill>
                <a:latin typeface="arial" panose="020B0604020202020204" pitchFamily="34" charset="0"/>
              </a:rPr>
              <a:t>View Equivalent</a:t>
            </a:r>
          </a:p>
          <a:p>
            <a:pPr algn="just">
              <a:buClr>
                <a:schemeClr val="tx1"/>
              </a:buClr>
              <a:buSzPct val="71000"/>
            </a:pPr>
            <a:r>
              <a:rPr lang="en-US" sz="2800" b="1" dirty="0" smtClean="0">
                <a:solidFill>
                  <a:srgbClr val="222222"/>
                </a:solidFill>
                <a:latin typeface="arial" panose="020B0604020202020204" pitchFamily="34" charset="0"/>
              </a:rPr>
              <a:t>1. Initial </a:t>
            </a:r>
            <a:r>
              <a:rPr lang="en-US" sz="2800" b="1" dirty="0">
                <a:solidFill>
                  <a:srgbClr val="222222"/>
                </a:solidFill>
                <a:latin typeface="arial" panose="020B0604020202020204" pitchFamily="34" charset="0"/>
              </a:rPr>
              <a:t>Read </a:t>
            </a:r>
            <a:r>
              <a:rPr lang="en-US" sz="2800" b="1" dirty="0" smtClean="0">
                <a:solidFill>
                  <a:srgbClr val="222222"/>
                </a:solidFill>
                <a:latin typeface="arial" panose="020B0604020202020204" pitchFamily="34" charset="0"/>
              </a:rPr>
              <a:t>:</a:t>
            </a:r>
          </a:p>
          <a:p>
            <a:pPr algn="just">
              <a:buClr>
                <a:schemeClr val="tx1"/>
              </a:buClr>
              <a:buSzPct val="71000"/>
            </a:pPr>
            <a:r>
              <a:rPr lang="en-US" sz="2800" dirty="0">
                <a:solidFill>
                  <a:srgbClr val="222222"/>
                </a:solidFill>
                <a:latin typeface="arial" panose="020B0604020202020204" pitchFamily="34" charset="0"/>
              </a:rPr>
              <a:t>An initial read of both schedules must be the same. Suppose two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and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reading the data item A,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should also read A</a:t>
            </a:r>
            <a:r>
              <a:rPr lang="en-US" sz="2800" dirty="0" smtClean="0">
                <a:solidFill>
                  <a:srgbClr val="222222"/>
                </a:solidFill>
                <a:latin typeface="arial" panose="020B0604020202020204" pitchFamily="34" charset="0"/>
              </a:rPr>
              <a:t>.</a:t>
            </a:r>
            <a:endParaRPr lang="en-US" sz="2600" dirty="0" smtClean="0">
              <a:solidFill>
                <a:srgbClr val="222222"/>
              </a:solidFill>
              <a:latin typeface="arial" panose="020B0604020202020204" pitchFamily="34" charset="0"/>
            </a:endParaRPr>
          </a:p>
        </p:txBody>
      </p:sp>
      <p:pic>
        <p:nvPicPr>
          <p:cNvPr id="19458"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045" y="3329994"/>
            <a:ext cx="5143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84598" y="5725062"/>
            <a:ext cx="8094253" cy="646331"/>
          </a:xfrm>
          <a:prstGeom prst="rect">
            <a:avLst/>
          </a:prstGeom>
        </p:spPr>
        <p:txBody>
          <a:bodyPr wrap="square">
            <a:spAutoFit/>
          </a:bodyPr>
          <a:lstStyle/>
          <a:p>
            <a:r>
              <a:rPr lang="en-US" dirty="0">
                <a:solidFill>
                  <a:srgbClr val="000000"/>
                </a:solidFill>
                <a:latin typeface="verdana" panose="020B0604030504040204" pitchFamily="34" charset="0"/>
              </a:rPr>
              <a:t>Above two schedules are view equivalent because Initial read operation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is done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it is also done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a:t>
            </a:r>
            <a:endParaRPr lang="en-US" dirty="0"/>
          </a:p>
        </p:txBody>
      </p:sp>
    </p:spTree>
    <p:extLst>
      <p:ext uri="{BB962C8B-B14F-4D97-AF65-F5344CB8AC3E}">
        <p14:creationId xmlns:p14="http://schemas.microsoft.com/office/powerpoint/2010/main" val="31513924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a:t>
            </a:r>
            <a:r>
              <a:rPr lang="en-US" sz="2800" dirty="0">
                <a:solidFill>
                  <a:schemeClr val="bg1"/>
                </a:solidFill>
              </a:rPr>
              <a:t>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190306"/>
          </a:xfrm>
        </p:spPr>
        <p:txBody>
          <a:bodyPr>
            <a:normAutofit fontScale="92500" lnSpcReduction="10000"/>
          </a:bodyPr>
          <a:lstStyle/>
          <a:p>
            <a:pPr algn="just">
              <a:buClr>
                <a:schemeClr val="tx1"/>
              </a:buClr>
              <a:buSzPct val="71000"/>
            </a:pPr>
            <a:r>
              <a:rPr lang="en-US" sz="2800" b="1" dirty="0" smtClean="0">
                <a:solidFill>
                  <a:srgbClr val="222222"/>
                </a:solidFill>
                <a:latin typeface="arial" panose="020B0604020202020204" pitchFamily="34" charset="0"/>
              </a:rPr>
              <a:t>View Equivalent</a:t>
            </a:r>
          </a:p>
          <a:p>
            <a:pPr algn="just">
              <a:buClr>
                <a:schemeClr val="tx1"/>
              </a:buClr>
              <a:buSzPct val="71000"/>
            </a:pPr>
            <a:r>
              <a:rPr lang="en-US" sz="2800" b="1" dirty="0" smtClean="0">
                <a:solidFill>
                  <a:srgbClr val="222222"/>
                </a:solidFill>
                <a:latin typeface="arial" panose="020B0604020202020204" pitchFamily="34" charset="0"/>
              </a:rPr>
              <a:t>2. Update </a:t>
            </a:r>
            <a:r>
              <a:rPr lang="en-US" sz="2800" b="1" dirty="0">
                <a:solidFill>
                  <a:srgbClr val="222222"/>
                </a:solidFill>
                <a:latin typeface="arial" panose="020B0604020202020204" pitchFamily="34" charset="0"/>
              </a:rPr>
              <a:t>Read </a:t>
            </a:r>
            <a:r>
              <a:rPr lang="en-US" sz="2800" b="1" dirty="0" smtClean="0">
                <a:solidFill>
                  <a:srgbClr val="222222"/>
                </a:solidFill>
                <a:latin typeface="arial" panose="020B0604020202020204" pitchFamily="34" charset="0"/>
              </a:rPr>
              <a:t>:</a:t>
            </a:r>
          </a:p>
          <a:p>
            <a:pPr algn="just">
              <a:buClr>
                <a:schemeClr val="tx1"/>
              </a:buClr>
              <a:buSzPct val="71000"/>
            </a:pPr>
            <a:r>
              <a:rPr lang="en-US" sz="2800" dirty="0">
                <a:solidFill>
                  <a:srgbClr val="222222"/>
                </a:solidFill>
                <a:latin typeface="arial" panose="020B0604020202020204" pitchFamily="34" charset="0"/>
              </a:rPr>
              <a:t>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is reading A which is updated by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also,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should read A which is updated by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a:t>
            </a:r>
            <a:endParaRPr lang="en-US" sz="2600" dirty="0" smtClean="0">
              <a:solidFill>
                <a:srgbClr val="222222"/>
              </a:solidFill>
              <a:latin typeface="arial" panose="020B0604020202020204" pitchFamily="34" charset="0"/>
            </a:endParaRPr>
          </a:p>
        </p:txBody>
      </p:sp>
      <p:sp>
        <p:nvSpPr>
          <p:cNvPr id="4" name="Rectangle 3"/>
          <p:cNvSpPr/>
          <p:nvPr/>
        </p:nvSpPr>
        <p:spPr>
          <a:xfrm>
            <a:off x="1384598" y="5725062"/>
            <a:ext cx="8094253" cy="646331"/>
          </a:xfrm>
          <a:prstGeom prst="rect">
            <a:avLst/>
          </a:prstGeom>
        </p:spPr>
        <p:txBody>
          <a:bodyPr wrap="square">
            <a:spAutoFit/>
          </a:bodyPr>
          <a:lstStyle/>
          <a:p>
            <a:r>
              <a:rPr lang="en-US" dirty="0">
                <a:solidFill>
                  <a:srgbClr val="000000"/>
                </a:solidFill>
                <a:latin typeface="verdana" panose="020B0604030504040204" pitchFamily="34" charset="0"/>
              </a:rPr>
              <a:t>Above two schedules are not view equal because,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is reading A updated by </a:t>
            </a:r>
            <a:r>
              <a:rPr lang="en-US" dirty="0" err="1">
                <a:solidFill>
                  <a:srgbClr val="000000"/>
                </a:solidFill>
                <a:latin typeface="verdana" panose="020B0604030504040204" pitchFamily="34" charset="0"/>
              </a:rPr>
              <a:t>T2</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is reading A updated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a:t>
            </a:r>
            <a:endParaRPr lang="en-US" dirty="0"/>
          </a:p>
        </p:txBody>
      </p:sp>
      <p:pic>
        <p:nvPicPr>
          <p:cNvPr id="20482"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844" y="3632177"/>
            <a:ext cx="5981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222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a:t>
            </a:r>
            <a:r>
              <a:rPr lang="en-US" sz="2800" dirty="0">
                <a:solidFill>
                  <a:schemeClr val="bg1"/>
                </a:solidFill>
              </a:rPr>
              <a:t>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2190306"/>
          </a:xfrm>
        </p:spPr>
        <p:txBody>
          <a:bodyPr>
            <a:normAutofit fontScale="85000" lnSpcReduction="20000"/>
          </a:bodyPr>
          <a:lstStyle/>
          <a:p>
            <a:pPr algn="just">
              <a:buClr>
                <a:schemeClr val="tx1"/>
              </a:buClr>
              <a:buSzPct val="71000"/>
            </a:pPr>
            <a:r>
              <a:rPr lang="en-US" sz="2800" b="1" dirty="0" smtClean="0">
                <a:solidFill>
                  <a:srgbClr val="222222"/>
                </a:solidFill>
                <a:latin typeface="arial" panose="020B0604020202020204" pitchFamily="34" charset="0"/>
              </a:rPr>
              <a:t>View Equivalent</a:t>
            </a:r>
          </a:p>
          <a:p>
            <a:pPr algn="just">
              <a:buClr>
                <a:schemeClr val="tx1"/>
              </a:buClr>
              <a:buSzPct val="71000"/>
            </a:pPr>
            <a:r>
              <a:rPr lang="en-US" sz="2800" b="1" dirty="0">
                <a:solidFill>
                  <a:srgbClr val="222222"/>
                </a:solidFill>
                <a:latin typeface="arial" panose="020B0604020202020204" pitchFamily="34" charset="0"/>
              </a:rPr>
              <a:t>3</a:t>
            </a:r>
            <a:r>
              <a:rPr lang="en-US" sz="2800" b="1" dirty="0" smtClean="0">
                <a:solidFill>
                  <a:srgbClr val="222222"/>
                </a:solidFill>
                <a:latin typeface="arial" panose="020B0604020202020204" pitchFamily="34" charset="0"/>
              </a:rPr>
              <a:t>. Final Write:</a:t>
            </a:r>
          </a:p>
          <a:p>
            <a:pPr algn="just">
              <a:buClr>
                <a:schemeClr val="tx1"/>
              </a:buClr>
              <a:buSzPct val="71000"/>
            </a:pPr>
            <a:r>
              <a:rPr lang="en-US" sz="2800" dirty="0">
                <a:solidFill>
                  <a:srgbClr val="222222"/>
                </a:solidFill>
                <a:latin typeface="arial" panose="020B0604020202020204" pitchFamily="34" charset="0"/>
              </a:rPr>
              <a:t>A final write must be the same between both the schedules. 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updates A at last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final writes operations should also be done by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a:t>
            </a:r>
            <a:endParaRPr lang="en-US" sz="2600" dirty="0" smtClean="0">
              <a:solidFill>
                <a:srgbClr val="222222"/>
              </a:solidFill>
              <a:latin typeface="arial" panose="020B0604020202020204" pitchFamily="34" charset="0"/>
            </a:endParaRPr>
          </a:p>
        </p:txBody>
      </p:sp>
      <p:sp>
        <p:nvSpPr>
          <p:cNvPr id="4" name="Rectangle 3"/>
          <p:cNvSpPr/>
          <p:nvPr/>
        </p:nvSpPr>
        <p:spPr>
          <a:xfrm>
            <a:off x="1317045" y="5531879"/>
            <a:ext cx="8094253" cy="923330"/>
          </a:xfrm>
          <a:prstGeom prst="rect">
            <a:avLst/>
          </a:prstGeom>
        </p:spPr>
        <p:txBody>
          <a:bodyPr wrap="square">
            <a:spAutoFit/>
          </a:bodyPr>
          <a:lstStyle/>
          <a:p>
            <a:r>
              <a:rPr lang="en-US" dirty="0">
                <a:solidFill>
                  <a:srgbClr val="000000"/>
                </a:solidFill>
                <a:latin typeface="verdana" panose="020B0604030504040204" pitchFamily="34" charset="0"/>
              </a:rPr>
              <a:t>Above two schedules is view equal because Final write operation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is done by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the final write operation is also done by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a:t>
            </a:r>
            <a:endParaRPr lang="en-US" dirty="0"/>
          </a:p>
        </p:txBody>
      </p:sp>
      <p:pic>
        <p:nvPicPr>
          <p:cNvPr id="21506"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558" y="3399993"/>
            <a:ext cx="59817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295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598961"/>
          </a:xfrm>
        </p:spPr>
        <p:txBody>
          <a:bodyPr>
            <a:normAutofit/>
          </a:bodyPr>
          <a:lstStyle/>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Example</a:t>
            </a:r>
          </a:p>
        </p:txBody>
      </p:sp>
      <p:pic>
        <p:nvPicPr>
          <p:cNvPr id="1026"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437" y="2064264"/>
            <a:ext cx="5705923" cy="17607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51102" y="4150642"/>
            <a:ext cx="1604927" cy="369332"/>
          </a:xfrm>
          <a:prstGeom prst="rect">
            <a:avLst/>
          </a:prstGeom>
        </p:spPr>
        <p:txBody>
          <a:bodyPr wrap="none">
            <a:spAutoFit/>
          </a:bodyPr>
          <a:lstStyle/>
          <a:p>
            <a:r>
              <a:rPr lang="en-US" b="1" dirty="0">
                <a:latin typeface="verdana" panose="020B0604030504040204" pitchFamily="34" charset="0"/>
              </a:rPr>
              <a:t>Schedule S</a:t>
            </a:r>
            <a:endParaRPr lang="en-US" dirty="0"/>
          </a:p>
        </p:txBody>
      </p:sp>
    </p:spTree>
    <p:extLst>
      <p:ext uri="{BB962C8B-B14F-4D97-AF65-F5344CB8AC3E}">
        <p14:creationId xmlns:p14="http://schemas.microsoft.com/office/powerpoint/2010/main" val="20620828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7"/>
            <a:ext cx="8094254" cy="4320955"/>
          </a:xfrm>
        </p:spPr>
        <p:txBody>
          <a:bodyPr>
            <a:normAutofit/>
          </a:bodyPr>
          <a:lstStyle/>
          <a:p>
            <a:pPr algn="just">
              <a:buClr>
                <a:schemeClr val="tx1"/>
              </a:buClr>
              <a:buSzPct val="71000"/>
            </a:pPr>
            <a:r>
              <a:rPr lang="fr-FR" sz="2800" dirty="0" err="1">
                <a:solidFill>
                  <a:srgbClr val="222222"/>
                </a:solidFill>
                <a:latin typeface="arial" panose="020B0604020202020204" pitchFamily="34" charset="0"/>
              </a:rPr>
              <a:t>With</a:t>
            </a:r>
            <a:r>
              <a:rPr lang="fr-FR" sz="2800" dirty="0">
                <a:solidFill>
                  <a:srgbClr val="222222"/>
                </a:solidFill>
                <a:latin typeface="arial" panose="020B0604020202020204" pitchFamily="34" charset="0"/>
              </a:rPr>
              <a:t> 3 transactions, the total </a:t>
            </a:r>
            <a:r>
              <a:rPr lang="fr-FR" sz="2800" dirty="0" err="1">
                <a:solidFill>
                  <a:srgbClr val="222222"/>
                </a:solidFill>
                <a:latin typeface="arial" panose="020B0604020202020204" pitchFamily="34" charset="0"/>
              </a:rPr>
              <a:t>number</a:t>
            </a:r>
            <a:r>
              <a:rPr lang="fr-FR" sz="2800" dirty="0">
                <a:solidFill>
                  <a:srgbClr val="222222"/>
                </a:solidFill>
                <a:latin typeface="arial" panose="020B0604020202020204" pitchFamily="34" charset="0"/>
              </a:rPr>
              <a:t> of possible </a:t>
            </a:r>
            <a:r>
              <a:rPr lang="fr-FR" sz="2800" dirty="0" err="1" smtClean="0">
                <a:solidFill>
                  <a:srgbClr val="222222"/>
                </a:solidFill>
                <a:latin typeface="arial" panose="020B0604020202020204" pitchFamily="34" charset="0"/>
              </a:rPr>
              <a:t>schedule</a:t>
            </a:r>
            <a:r>
              <a:rPr lang="fr-FR" sz="2800" dirty="0" smtClean="0">
                <a:solidFill>
                  <a:srgbClr val="222222"/>
                </a:solidFill>
                <a:latin typeface="arial" panose="020B0604020202020204" pitchFamily="34" charset="0"/>
              </a:rPr>
              <a:t> = </a:t>
            </a:r>
            <a:r>
              <a:rPr lang="fr-FR" sz="2800" dirty="0">
                <a:solidFill>
                  <a:srgbClr val="222222"/>
                </a:solidFill>
                <a:latin typeface="arial" panose="020B0604020202020204" pitchFamily="34" charset="0"/>
              </a:rPr>
              <a:t>3! = 6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S1</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S2</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S3</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S4</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S5</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S6</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&gt; </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6270031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39688"/>
            <a:ext cx="8094254" cy="495930"/>
          </a:xfrm>
        </p:spPr>
        <p:txBody>
          <a:bodyPr>
            <a:normAutofit lnSpcReduction="10000"/>
          </a:bodyPr>
          <a:lstStyle/>
          <a:p>
            <a:pPr algn="just">
              <a:buClr>
                <a:schemeClr val="tx1"/>
              </a:buClr>
              <a:buSzPct val="71000"/>
            </a:pPr>
            <a:r>
              <a:rPr lang="fr-FR" sz="2800" dirty="0" err="1">
                <a:solidFill>
                  <a:srgbClr val="222222"/>
                </a:solidFill>
                <a:latin typeface="arial" panose="020B0604020202020204" pitchFamily="34" charset="0"/>
              </a:rPr>
              <a:t>Taking</a:t>
            </a:r>
            <a:r>
              <a:rPr lang="fr-FR" sz="2800" dirty="0">
                <a:solidFill>
                  <a:srgbClr val="222222"/>
                </a:solidFill>
                <a:latin typeface="arial" panose="020B0604020202020204" pitchFamily="34" charset="0"/>
              </a:rPr>
              <a:t> first </a:t>
            </a:r>
            <a:r>
              <a:rPr lang="fr-FR" sz="2800" dirty="0" err="1">
                <a:solidFill>
                  <a:srgbClr val="222222"/>
                </a:solidFill>
                <a:latin typeface="arial" panose="020B0604020202020204" pitchFamily="34" charset="0"/>
              </a:rPr>
              <a:t>schedule</a:t>
            </a:r>
            <a:r>
              <a:rPr lang="fr-FR" sz="2800" dirty="0">
                <a:solidFill>
                  <a:srgbClr val="222222"/>
                </a:solidFill>
                <a:latin typeface="arial" panose="020B0604020202020204" pitchFamily="34" charset="0"/>
              </a:rPr>
              <a:t> </a:t>
            </a:r>
            <a:r>
              <a:rPr lang="fr-FR" sz="2800" dirty="0" err="1">
                <a:solidFill>
                  <a:srgbClr val="222222"/>
                </a:solidFill>
                <a:latin typeface="arial" panose="020B0604020202020204" pitchFamily="34" charset="0"/>
              </a:rPr>
              <a:t>S1</a:t>
            </a:r>
            <a:r>
              <a:rPr lang="fr-FR" sz="2800" dirty="0">
                <a:solidFill>
                  <a:srgbClr val="222222"/>
                </a:solidFill>
                <a:latin typeface="arial" panose="020B0604020202020204" pitchFamily="34" charset="0"/>
              </a:rPr>
              <a:t>:</a:t>
            </a:r>
            <a:endParaRPr lang="en-US" sz="2600" dirty="0" smtClean="0">
              <a:solidFill>
                <a:srgbClr val="222222"/>
              </a:solidFill>
              <a:latin typeface="arial" panose="020B0604020202020204" pitchFamily="34" charset="0"/>
            </a:endParaRPr>
          </a:p>
        </p:txBody>
      </p:sp>
      <p:pic>
        <p:nvPicPr>
          <p:cNvPr id="2050"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55" y="1983457"/>
            <a:ext cx="7269148" cy="2189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39805" y="4520594"/>
            <a:ext cx="1768433" cy="369332"/>
          </a:xfrm>
          <a:prstGeom prst="rect">
            <a:avLst/>
          </a:prstGeom>
        </p:spPr>
        <p:txBody>
          <a:bodyPr wrap="none">
            <a:spAutoFit/>
          </a:bodyPr>
          <a:lstStyle/>
          <a:p>
            <a:r>
              <a:rPr lang="en-US" b="1" dirty="0">
                <a:latin typeface="verdana" panose="020B0604030504040204" pitchFamily="34" charset="0"/>
              </a:rPr>
              <a:t>Schedule </a:t>
            </a:r>
            <a:r>
              <a:rPr lang="en-US" b="1" dirty="0" err="1">
                <a:latin typeface="verdana" panose="020B0604030504040204" pitchFamily="34" charset="0"/>
              </a:rPr>
              <a:t>S1</a:t>
            </a:r>
            <a:endParaRPr lang="en-US" dirty="0"/>
          </a:p>
        </p:txBody>
      </p:sp>
    </p:spTree>
    <p:extLst>
      <p:ext uri="{BB962C8B-B14F-4D97-AF65-F5344CB8AC3E}">
        <p14:creationId xmlns:p14="http://schemas.microsoft.com/office/powerpoint/2010/main" val="12450753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8.4.1.2 View </a:t>
            </a:r>
            <a:r>
              <a:rPr lang="en-US" sz="2800" dirty="0" err="1">
                <a:solidFill>
                  <a:schemeClr val="bg1"/>
                </a:solidFill>
              </a:rPr>
              <a:t>Serializability</a:t>
            </a:r>
            <a:r>
              <a:rPr lang="en-US" sz="2800" dirty="0">
                <a:solidFill>
                  <a:schemeClr val="bg1"/>
                </a:solidFill>
              </a:rPr>
              <a:t> </a:t>
            </a:r>
          </a:p>
        </p:txBody>
      </p:sp>
      <p:sp>
        <p:nvSpPr>
          <p:cNvPr id="3" name="Subtitle 2"/>
          <p:cNvSpPr>
            <a:spLocks noGrp="1"/>
          </p:cNvSpPr>
          <p:nvPr>
            <p:ph type="subTitle" idx="1"/>
          </p:nvPr>
        </p:nvSpPr>
        <p:spPr>
          <a:xfrm>
            <a:off x="1281567" y="1178324"/>
            <a:ext cx="8094254" cy="5158082"/>
          </a:xfrm>
        </p:spPr>
        <p:txBody>
          <a:bodyPr>
            <a:normAutofit fontScale="70000" lnSpcReduction="20000"/>
          </a:bodyPr>
          <a:lstStyle/>
          <a:p>
            <a:pPr algn="just">
              <a:spcBef>
                <a:spcPts val="1200"/>
              </a:spcBef>
              <a:buClr>
                <a:schemeClr val="tx1"/>
              </a:buClr>
              <a:buSzPct val="71000"/>
            </a:pPr>
            <a:r>
              <a:rPr lang="en-US" sz="2800" b="1" dirty="0">
                <a:solidFill>
                  <a:srgbClr val="222222"/>
                </a:solidFill>
                <a:latin typeface="arial" panose="020B0604020202020204" pitchFamily="34" charset="0"/>
              </a:rPr>
              <a:t>Step 1: final </a:t>
            </a:r>
            <a:r>
              <a:rPr lang="en-US" sz="2800" b="1" dirty="0" err="1">
                <a:solidFill>
                  <a:srgbClr val="222222"/>
                </a:solidFill>
                <a:latin typeface="arial" panose="020B0604020202020204" pitchFamily="34" charset="0"/>
              </a:rPr>
              <a:t>updation</a:t>
            </a:r>
            <a:r>
              <a:rPr lang="en-US" sz="2800" b="1" dirty="0">
                <a:solidFill>
                  <a:srgbClr val="222222"/>
                </a:solidFill>
                <a:latin typeface="arial" panose="020B0604020202020204" pitchFamily="34" charset="0"/>
              </a:rPr>
              <a:t> on data </a:t>
            </a:r>
            <a:r>
              <a:rPr lang="en-US" sz="2800" b="1" dirty="0" smtClean="0">
                <a:solidFill>
                  <a:srgbClr val="222222"/>
                </a:solidFill>
                <a:latin typeface="arial" panose="020B0604020202020204" pitchFamily="34" charset="0"/>
              </a:rPr>
              <a:t>items</a:t>
            </a:r>
            <a:endParaRPr lang="en-US" sz="2800" b="1" dirty="0">
              <a:solidFill>
                <a:srgbClr val="222222"/>
              </a:solidFill>
              <a:latin typeface="arial" panose="020B0604020202020204" pitchFamily="34" charset="0"/>
            </a:endParaRP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In both schedules S and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there is no read except the initial read that's why we don't need to check that condition</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b="1" dirty="0">
                <a:solidFill>
                  <a:srgbClr val="222222"/>
                </a:solidFill>
                <a:latin typeface="arial" panose="020B0604020202020204" pitchFamily="34" charset="0"/>
              </a:rPr>
              <a:t>Step 2: Initial </a:t>
            </a:r>
            <a:r>
              <a:rPr lang="en-US" sz="2800" b="1" dirty="0" smtClean="0">
                <a:solidFill>
                  <a:srgbClr val="222222"/>
                </a:solidFill>
                <a:latin typeface="arial" panose="020B0604020202020204" pitchFamily="34" charset="0"/>
              </a:rPr>
              <a:t>Read</a:t>
            </a:r>
            <a:endParaRPr lang="en-US" sz="2800" b="1" dirty="0">
              <a:solidFill>
                <a:srgbClr val="222222"/>
              </a:solidFill>
              <a:latin typeface="arial" panose="020B0604020202020204" pitchFamily="34" charset="0"/>
            </a:endParaRP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initial read operation in S is done by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and in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it is also done by </a:t>
            </a:r>
            <a:r>
              <a:rPr lang="en-US" sz="2800" dirty="0" err="1">
                <a:solidFill>
                  <a:srgbClr val="222222"/>
                </a:solidFill>
                <a:latin typeface="arial" panose="020B0604020202020204" pitchFamily="34" charset="0"/>
              </a:rPr>
              <a:t>T1</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b="1" dirty="0">
                <a:solidFill>
                  <a:srgbClr val="222222"/>
                </a:solidFill>
                <a:latin typeface="arial" panose="020B0604020202020204" pitchFamily="34" charset="0"/>
              </a:rPr>
              <a:t>Step 3: Final </a:t>
            </a:r>
            <a:r>
              <a:rPr lang="en-US" sz="2800" b="1" dirty="0" smtClean="0">
                <a:solidFill>
                  <a:srgbClr val="222222"/>
                </a:solidFill>
                <a:latin typeface="arial" panose="020B0604020202020204" pitchFamily="34" charset="0"/>
              </a:rPr>
              <a:t>Write</a:t>
            </a:r>
            <a:endParaRPr lang="en-US" sz="2800" b="1" dirty="0">
              <a:solidFill>
                <a:srgbClr val="222222"/>
              </a:solidFill>
              <a:latin typeface="arial" panose="020B0604020202020204" pitchFamily="34" charset="0"/>
            </a:endParaRP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final write operation in S is done by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and in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it is also done by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So, S and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are view Equivalent</a:t>
            </a:r>
            <a:r>
              <a:rPr lang="en-US" sz="2800" dirty="0" smtClean="0">
                <a:solidFill>
                  <a:srgbClr val="222222"/>
                </a:solidFill>
                <a:latin typeface="arial" panose="020B0604020202020204" pitchFamily="34" charset="0"/>
              </a:rPr>
              <a:t>.</a:t>
            </a:r>
          </a:p>
          <a:p>
            <a:pPr algn="just">
              <a:spcBef>
                <a:spcPts val="1200"/>
              </a:spcBef>
              <a:buClr>
                <a:schemeClr val="tx1"/>
              </a:buClr>
              <a:buSzPct val="71000"/>
            </a:pP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dirty="0">
                <a:solidFill>
                  <a:srgbClr val="222222"/>
                </a:solidFill>
                <a:latin typeface="arial" panose="020B0604020202020204" pitchFamily="34" charset="0"/>
              </a:rPr>
              <a:t>The first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satisfies all three conditions, so we don't need to check another schedule</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dirty="0">
                <a:solidFill>
                  <a:srgbClr val="222222"/>
                </a:solidFill>
                <a:latin typeface="arial" panose="020B0604020202020204" pitchFamily="34" charset="0"/>
              </a:rPr>
              <a:t>Hence, view equivalent serial schedule is</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dirty="0" smtClean="0">
                <a:solidFill>
                  <a:srgbClr val="222222"/>
                </a:solidFill>
                <a:latin typeface="arial" panose="020B0604020202020204" pitchFamily="34" charset="0"/>
              </a:rPr>
              <a:t>		</a:t>
            </a:r>
            <a:r>
              <a:rPr lang="en-US" sz="2800" dirty="0" err="1" smtClean="0">
                <a:solidFill>
                  <a:srgbClr val="222222"/>
                </a:solidFill>
                <a:latin typeface="arial" panose="020B0604020202020204" pitchFamily="34" charset="0"/>
              </a:rPr>
              <a:t>T1</a:t>
            </a:r>
            <a:r>
              <a:rPr lang="en-US" sz="2800" dirty="0" smtClean="0">
                <a:solidFill>
                  <a:srgbClr val="222222"/>
                </a:solidFill>
                <a:latin typeface="arial" panose="020B0604020202020204" pitchFamily="34" charset="0"/>
              </a:rPr>
              <a:t>    </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42531561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 </a:t>
            </a:r>
            <a:r>
              <a:rPr lang="en-US" sz="2800" dirty="0">
                <a:solidFill>
                  <a:schemeClr val="bg1"/>
                </a:solidFill>
              </a:rPr>
              <a:t>Concurrency Control</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Concurrency Control is the management procedure that is required for controlling concurrent execution of the operations that take place on a database</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But before knowing about concurrency control, we should know about concurrent execution.</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9806174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a multi-user system, multiple users can access and use the same database at one time, which is known as the concurrent execution of the database.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The </a:t>
            </a:r>
            <a:r>
              <a:rPr lang="en-US" sz="2800" dirty="0">
                <a:solidFill>
                  <a:srgbClr val="222222"/>
                </a:solidFill>
                <a:latin typeface="arial" panose="020B0604020202020204" pitchFamily="34" charset="0"/>
              </a:rPr>
              <a:t>thing is that the simultaneous execution that is performed should be done in an interleaved </a:t>
            </a:r>
            <a:r>
              <a:rPr lang="en-US" sz="2800" dirty="0" smtClean="0">
                <a:solidFill>
                  <a:srgbClr val="222222"/>
                </a:solidFill>
                <a:latin typeface="arial" panose="020B0604020202020204" pitchFamily="34" charset="0"/>
              </a:rPr>
              <a:t>manner, </a:t>
            </a: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And </a:t>
            </a:r>
            <a:r>
              <a:rPr lang="en-US" sz="2800" dirty="0">
                <a:solidFill>
                  <a:srgbClr val="222222"/>
                </a:solidFill>
                <a:latin typeface="arial" panose="020B0604020202020204" pitchFamily="34" charset="0"/>
              </a:rPr>
              <a:t>no operation should affect the other executing operations, thus maintaining the consistency of the database.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Thus</a:t>
            </a:r>
            <a:r>
              <a:rPr lang="en-US" sz="2800" dirty="0">
                <a:solidFill>
                  <a:srgbClr val="222222"/>
                </a:solidFill>
                <a:latin typeface="arial" panose="020B0604020202020204" pitchFamily="34" charset="0"/>
              </a:rPr>
              <a:t>, on making the concurrent execution of the transaction operations, there occur several challenging problems that need to be solved.</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9144943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marL="457200" indent="-457200" algn="just">
              <a:buClr>
                <a:schemeClr val="tx1"/>
              </a:buClr>
              <a:buSzPct val="71000"/>
              <a:buFont typeface="Wingdings" panose="05000000000000000000" pitchFamily="2" charset="2"/>
              <a:buChar char="Ø"/>
            </a:pPr>
            <a:r>
              <a:rPr lang="en-US" sz="2800" dirty="0" smtClean="0">
                <a:solidFill>
                  <a:srgbClr val="222222"/>
                </a:solidFill>
                <a:latin typeface="arial" panose="020B0604020202020204" pitchFamily="34" charset="0"/>
              </a:rPr>
              <a:t>Lost </a:t>
            </a:r>
            <a:r>
              <a:rPr lang="en-US" sz="2800" dirty="0">
                <a:solidFill>
                  <a:srgbClr val="222222"/>
                </a:solidFill>
                <a:latin typeface="arial" panose="020B0604020202020204" pitchFamily="34" charset="0"/>
              </a:rPr>
              <a:t>Update Problems (W - W Conflict</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Dirty Read Problems (W-R Conflict</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Unrepeatable Read Problem (W-R Conflict)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117980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8.1.2 </a:t>
            </a:r>
            <a:r>
              <a:rPr lang="en-US" sz="2800" dirty="0">
                <a:solidFill>
                  <a:schemeClr val="bg1"/>
                </a:solidFill>
              </a:rPr>
              <a:t>States of Transaction</a:t>
            </a:r>
          </a:p>
        </p:txBody>
      </p:sp>
      <p:pic>
        <p:nvPicPr>
          <p:cNvPr id="1028" name="Picture 4" descr="DBMS States of Trans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101" y="1447263"/>
            <a:ext cx="7675809" cy="378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6440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smtClean="0">
                <a:solidFill>
                  <a:srgbClr val="222222"/>
                </a:solidFill>
                <a:latin typeface="arial" panose="020B0604020202020204" pitchFamily="34" charset="0"/>
              </a:rPr>
              <a:t>1. </a:t>
            </a:r>
            <a:r>
              <a:rPr lang="en-US" sz="2800" dirty="0" smtClean="0">
                <a:solidFill>
                  <a:srgbClr val="FF0000"/>
                </a:solidFill>
                <a:latin typeface="arial" panose="020B0604020202020204" pitchFamily="34" charset="0"/>
              </a:rPr>
              <a:t>Lost </a:t>
            </a:r>
            <a:r>
              <a:rPr lang="en-US" sz="2800" dirty="0">
                <a:solidFill>
                  <a:srgbClr val="FF0000"/>
                </a:solidFill>
                <a:latin typeface="arial" panose="020B0604020202020204" pitchFamily="34" charset="0"/>
              </a:rPr>
              <a:t>Update Problems (W - W Conflict</a:t>
            </a:r>
            <a:r>
              <a:rPr lang="en-US" sz="2800" dirty="0" smtClean="0">
                <a:solidFill>
                  <a:srgbClr val="FF0000"/>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problem occurs when two different database transactions perform the read/write operations on the same database items in an interleaved manner (i.e., concurrent execution) that makes the values of the items incorrect hence making the database inconsistent.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85528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smtClean="0">
                <a:solidFill>
                  <a:srgbClr val="222222"/>
                </a:solidFill>
                <a:latin typeface="arial" panose="020B0604020202020204" pitchFamily="34" charset="0"/>
              </a:rPr>
              <a:t>1. </a:t>
            </a:r>
            <a:r>
              <a:rPr lang="en-US" sz="2800" dirty="0" smtClean="0">
                <a:solidFill>
                  <a:srgbClr val="FF0000"/>
                </a:solidFill>
                <a:latin typeface="arial" panose="020B0604020202020204" pitchFamily="34" charset="0"/>
              </a:rPr>
              <a:t>Lost </a:t>
            </a:r>
            <a:r>
              <a:rPr lang="en-US" sz="2800" dirty="0">
                <a:solidFill>
                  <a:srgbClr val="FF0000"/>
                </a:solidFill>
                <a:latin typeface="arial" panose="020B0604020202020204" pitchFamily="34" charset="0"/>
              </a:rPr>
              <a:t>Update Problems (W - W Conflict</a:t>
            </a:r>
            <a:r>
              <a:rPr lang="en-US" sz="2800" dirty="0" smtClean="0">
                <a:solidFill>
                  <a:srgbClr val="FF0000"/>
                </a:solidFill>
                <a:latin typeface="arial" panose="020B0604020202020204" pitchFamily="34" charset="0"/>
              </a:rPr>
              <a:t>)</a:t>
            </a:r>
          </a:p>
          <a:p>
            <a:pPr algn="just">
              <a:buClr>
                <a:schemeClr val="tx1"/>
              </a:buClr>
              <a:buSzPct val="71000"/>
            </a:pPr>
            <a:r>
              <a:rPr lang="en-US" sz="2800" dirty="0">
                <a:solidFill>
                  <a:srgbClr val="222222"/>
                </a:solidFill>
                <a:latin typeface="arial" panose="020B0604020202020204" pitchFamily="34" charset="0"/>
              </a:rPr>
              <a:t>For example</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endParaRPr lang="en-US" sz="2800" dirty="0" smtClean="0">
              <a:solidFill>
                <a:srgbClr val="222222"/>
              </a:solidFill>
              <a:latin typeface="arial" panose="020B0604020202020204" pitchFamily="34" charset="0"/>
            </a:endParaRPr>
          </a:p>
        </p:txBody>
      </p:sp>
      <p:pic>
        <p:nvPicPr>
          <p:cNvPr id="6146"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927" y="2803189"/>
            <a:ext cx="51435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295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fontScale="625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smtClean="0">
                <a:solidFill>
                  <a:srgbClr val="222222"/>
                </a:solidFill>
                <a:latin typeface="arial" panose="020B0604020202020204" pitchFamily="34" charset="0"/>
              </a:rPr>
              <a:t>1. </a:t>
            </a:r>
            <a:r>
              <a:rPr lang="en-US" sz="2800" dirty="0" smtClean="0">
                <a:solidFill>
                  <a:srgbClr val="FF0000"/>
                </a:solidFill>
                <a:latin typeface="arial" panose="020B0604020202020204" pitchFamily="34" charset="0"/>
              </a:rPr>
              <a:t>Lost </a:t>
            </a:r>
            <a:r>
              <a:rPr lang="en-US" sz="2800" dirty="0">
                <a:solidFill>
                  <a:srgbClr val="FF0000"/>
                </a:solidFill>
                <a:latin typeface="arial" panose="020B0604020202020204" pitchFamily="34" charset="0"/>
              </a:rPr>
              <a:t>Update Problems (W - W Conflict</a:t>
            </a:r>
            <a:r>
              <a:rPr lang="en-US" sz="2800" dirty="0" smtClean="0">
                <a:solidFill>
                  <a:srgbClr val="FF0000"/>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of account A, i.e., $300 (only read).</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TX deducts $50 from account A that becomes $250 (only deducted and not updated/write).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Alternately, at time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transaction TY reads the value of account A that will be $300 only because TX didn't update the value yet.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t4, transaction TY adds </a:t>
            </a:r>
            <a:r>
              <a:rPr lang="en-US" sz="2800" dirty="0" smtClean="0">
                <a:solidFill>
                  <a:srgbClr val="222222"/>
                </a:solidFill>
                <a:latin typeface="arial" panose="020B0604020202020204" pitchFamily="34" charset="0"/>
              </a:rPr>
              <a:t>$80 </a:t>
            </a:r>
            <a:r>
              <a:rPr lang="en-US" sz="2800" dirty="0">
                <a:solidFill>
                  <a:srgbClr val="222222"/>
                </a:solidFill>
                <a:latin typeface="arial" panose="020B0604020202020204" pitchFamily="34" charset="0"/>
              </a:rPr>
              <a:t>to account A that becomes $400 (only added but not updated/write).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t6</a:t>
            </a:r>
            <a:r>
              <a:rPr lang="en-US" sz="2800" dirty="0">
                <a:solidFill>
                  <a:srgbClr val="222222"/>
                </a:solidFill>
                <a:latin typeface="arial" panose="020B0604020202020204" pitchFamily="34" charset="0"/>
              </a:rPr>
              <a:t>, transaction TX writes the value of account A that will be updated as $250 only, as TY didn't update the value yet.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Similarly, at time </a:t>
            </a:r>
            <a:r>
              <a:rPr lang="en-US" sz="2800" dirty="0" err="1">
                <a:solidFill>
                  <a:srgbClr val="222222"/>
                </a:solidFill>
                <a:latin typeface="arial" panose="020B0604020202020204" pitchFamily="34" charset="0"/>
              </a:rPr>
              <a:t>t7</a:t>
            </a:r>
            <a:r>
              <a:rPr lang="en-US" sz="2800" dirty="0">
                <a:solidFill>
                  <a:srgbClr val="222222"/>
                </a:solidFill>
                <a:latin typeface="arial" panose="020B0604020202020204" pitchFamily="34" charset="0"/>
              </a:rPr>
              <a:t>, transaction TY writes the values of account A, so it will write as done 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that will be $400. It means the value written by TX is lost, i.e., $250 is lost</a:t>
            </a:r>
            <a:r>
              <a:rPr lang="en-US" sz="2800" dirty="0" smtClean="0">
                <a:solidFill>
                  <a:srgbClr val="222222"/>
                </a:solidFill>
                <a:latin typeface="arial" panose="020B0604020202020204" pitchFamily="34" charset="0"/>
              </a:rPr>
              <a:t>.</a:t>
            </a:r>
          </a:p>
          <a:p>
            <a:pPr algn="just">
              <a:buClr>
                <a:schemeClr val="tx1"/>
              </a:buClr>
              <a:buSzPct val="71000"/>
            </a:pPr>
            <a:endParaRPr lang="en-US" sz="2800" dirty="0">
              <a:solidFill>
                <a:srgbClr val="222222"/>
              </a:solidFill>
              <a:latin typeface="arial" panose="020B0604020202020204" pitchFamily="34" charset="0"/>
            </a:endParaRPr>
          </a:p>
          <a:p>
            <a:pPr algn="just">
              <a:buClr>
                <a:schemeClr val="tx1"/>
              </a:buClr>
              <a:buSzPct val="71000"/>
            </a:pPr>
            <a:r>
              <a:rPr lang="en-US" sz="2800" dirty="0">
                <a:solidFill>
                  <a:srgbClr val="222222"/>
                </a:solidFill>
                <a:latin typeface="arial" panose="020B0604020202020204" pitchFamily="34" charset="0"/>
              </a:rPr>
              <a:t>Hence data becomes incorrect, and database sets to inconsistent.</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4089539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2</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Dirty Read Problems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dirty read problem occurs when one transaction updates an item of the database, and somehow the transaction fails, and before the data gets rollback, the updated database item is accessed by another transaction. There comes the Read-Write Conflict between both transactions.</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7751325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2</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Dirty Read Problems (W-R Conflict)</a:t>
            </a:r>
          </a:p>
          <a:p>
            <a:pPr algn="just">
              <a:buClr>
                <a:schemeClr val="tx1"/>
              </a:buClr>
              <a:buSzPct val="71000"/>
            </a:pPr>
            <a:r>
              <a:rPr lang="en-US" sz="2800" dirty="0" smtClean="0">
                <a:solidFill>
                  <a:srgbClr val="222222"/>
                </a:solidFill>
                <a:latin typeface="arial" panose="020B0604020202020204" pitchFamily="34" charset="0"/>
              </a:rPr>
              <a:t>For </a:t>
            </a:r>
            <a:r>
              <a:rPr lang="en-US" sz="2800" dirty="0">
                <a:solidFill>
                  <a:srgbClr val="222222"/>
                </a:solidFill>
                <a:latin typeface="arial" panose="020B0604020202020204" pitchFamily="34" charset="0"/>
              </a:rPr>
              <a:t>example</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endParaRPr lang="en-US" sz="2800" dirty="0" smtClean="0">
              <a:solidFill>
                <a:srgbClr val="222222"/>
              </a:solidFill>
              <a:latin typeface="arial" panose="020B0604020202020204" pitchFamily="34" charset="0"/>
            </a:endParaRPr>
          </a:p>
        </p:txBody>
      </p:sp>
      <p:pic>
        <p:nvPicPr>
          <p:cNvPr id="7170"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383" y="2975020"/>
            <a:ext cx="514350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11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fontScale="700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2</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Dirty Read Problems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of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TX adds $50 to account A that becomes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transaction TX writes the updated value in account A, i.e.,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Then 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transaction TY reads account A that will be read as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Then at time </a:t>
            </a:r>
            <a:r>
              <a:rPr lang="en-US" sz="2800" dirty="0" err="1">
                <a:solidFill>
                  <a:srgbClr val="222222"/>
                </a:solidFill>
                <a:latin typeface="arial" panose="020B0604020202020204" pitchFamily="34" charset="0"/>
              </a:rPr>
              <a:t>t5</a:t>
            </a:r>
            <a:r>
              <a:rPr lang="en-US" sz="2800" dirty="0">
                <a:solidFill>
                  <a:srgbClr val="222222"/>
                </a:solidFill>
                <a:latin typeface="arial" panose="020B0604020202020204" pitchFamily="34" charset="0"/>
              </a:rPr>
              <a:t>, transaction TX rollbacks due to server problem, and the value changes back to $300 (as initially).</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But the value for account A remains $350 for transaction TY as committed, which is the dirty read and therefore known as the Dirty Read Problem</a:t>
            </a:r>
            <a:r>
              <a:rPr lang="en-US" sz="2800"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8700595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3</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Unrepeatable Read Problem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Also known as Inconsistent Retrievals Problem that occurs when in a transaction, two different values are read for the same database item.</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3048824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3</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Unrepeatable Read Problem (W-R Conflict)</a:t>
            </a:r>
          </a:p>
          <a:p>
            <a:pPr algn="just">
              <a:buClr>
                <a:schemeClr val="tx1"/>
              </a:buClr>
              <a:buSzPct val="71000"/>
            </a:pPr>
            <a:r>
              <a:rPr lang="en-US" sz="2800" dirty="0" smtClean="0">
                <a:solidFill>
                  <a:srgbClr val="222222"/>
                </a:solidFill>
                <a:latin typeface="arial" panose="020B0604020202020204" pitchFamily="34" charset="0"/>
              </a:rPr>
              <a:t>For </a:t>
            </a:r>
            <a:r>
              <a:rPr lang="en-US" sz="2800" dirty="0">
                <a:solidFill>
                  <a:srgbClr val="222222"/>
                </a:solidFill>
                <a:latin typeface="arial" panose="020B0604020202020204" pitchFamily="34" charset="0"/>
              </a:rPr>
              <a:t>example</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endParaRPr lang="en-US" sz="2800" dirty="0" smtClean="0">
              <a:solidFill>
                <a:srgbClr val="222222"/>
              </a:solidFill>
              <a:latin typeface="arial" panose="020B0604020202020204" pitchFamily="34" charset="0"/>
            </a:endParaRPr>
          </a:p>
        </p:txBody>
      </p:sp>
      <p:pic>
        <p:nvPicPr>
          <p:cNvPr id="8194"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806" y="2975020"/>
            <a:ext cx="5143500"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534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Concurrent Execution </a:t>
            </a:r>
          </a:p>
        </p:txBody>
      </p:sp>
      <p:sp>
        <p:nvSpPr>
          <p:cNvPr id="3" name="Subtitle 2"/>
          <p:cNvSpPr>
            <a:spLocks noGrp="1"/>
          </p:cNvSpPr>
          <p:nvPr>
            <p:ph type="subTitle" idx="1"/>
          </p:nvPr>
        </p:nvSpPr>
        <p:spPr>
          <a:xfrm>
            <a:off x="1281567" y="1139687"/>
            <a:ext cx="8094254" cy="5003536"/>
          </a:xfrm>
        </p:spPr>
        <p:txBody>
          <a:bodyPr>
            <a:normAutofit fontScale="70000" lnSpcReduction="20000"/>
          </a:bodyPr>
          <a:lstStyle/>
          <a:p>
            <a:pPr algn="just">
              <a:buClr>
                <a:schemeClr val="tx1"/>
              </a:buClr>
              <a:buSzPct val="71000"/>
            </a:pPr>
            <a:r>
              <a:rPr lang="en-US" sz="2800" b="1" dirty="0" smtClean="0">
                <a:solidFill>
                  <a:srgbClr val="222222"/>
                </a:solidFill>
                <a:latin typeface="arial" panose="020B0604020202020204" pitchFamily="34" charset="0"/>
              </a:rPr>
              <a:t>Problems </a:t>
            </a:r>
            <a:r>
              <a:rPr lang="en-US" sz="2800" b="1" dirty="0">
                <a:solidFill>
                  <a:srgbClr val="222222"/>
                </a:solidFill>
                <a:latin typeface="arial" panose="020B0604020202020204" pitchFamily="34" charset="0"/>
              </a:rPr>
              <a:t>with Concurrent </a:t>
            </a:r>
            <a:r>
              <a:rPr lang="en-US" sz="2800" b="1" dirty="0" smtClean="0">
                <a:solidFill>
                  <a:srgbClr val="222222"/>
                </a:solidFill>
                <a:latin typeface="arial" panose="020B0604020202020204" pitchFamily="34" charset="0"/>
              </a:rPr>
              <a:t>Execution</a:t>
            </a:r>
          </a:p>
          <a:p>
            <a:pPr algn="just">
              <a:buClr>
                <a:schemeClr val="tx1"/>
              </a:buClr>
              <a:buSzPct val="71000"/>
            </a:pPr>
            <a:r>
              <a:rPr lang="en-US" sz="2800" dirty="0">
                <a:solidFill>
                  <a:srgbClr val="222222"/>
                </a:solidFill>
                <a:latin typeface="arial" panose="020B0604020202020204" pitchFamily="34" charset="0"/>
              </a:rPr>
              <a:t>3</a:t>
            </a:r>
            <a:r>
              <a:rPr lang="en-US" sz="2800" dirty="0" smtClean="0">
                <a:solidFill>
                  <a:srgbClr val="222222"/>
                </a:solidFill>
                <a:latin typeface="arial" panose="020B0604020202020204" pitchFamily="34" charset="0"/>
              </a:rPr>
              <a:t>. </a:t>
            </a:r>
            <a:r>
              <a:rPr lang="en-US" sz="2800" dirty="0">
                <a:solidFill>
                  <a:srgbClr val="FF0000"/>
                </a:solidFill>
                <a:latin typeface="arial" panose="020B0604020202020204" pitchFamily="34" charset="0"/>
              </a:rPr>
              <a:t>Unrepeatable Read Problem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from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TY reads the value from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t3, transaction TY updates the value of account A by adding </a:t>
            </a:r>
            <a:r>
              <a:rPr lang="en-US" sz="2800" dirty="0" smtClean="0">
                <a:solidFill>
                  <a:srgbClr val="222222"/>
                </a:solidFill>
                <a:latin typeface="arial" panose="020B0604020202020204" pitchFamily="34" charset="0"/>
              </a:rPr>
              <a:t>$80 </a:t>
            </a:r>
            <a:r>
              <a:rPr lang="en-US" sz="2800" dirty="0">
                <a:solidFill>
                  <a:srgbClr val="222222"/>
                </a:solidFill>
                <a:latin typeface="arial" panose="020B0604020202020204" pitchFamily="34" charset="0"/>
              </a:rPr>
              <a:t>to the available balance, and then it becomes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transaction TY writes the updated value, i.e.,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After that, at time </a:t>
            </a:r>
            <a:r>
              <a:rPr lang="en-US" sz="2800" dirty="0" err="1">
                <a:solidFill>
                  <a:srgbClr val="222222"/>
                </a:solidFill>
                <a:latin typeface="arial" panose="020B0604020202020204" pitchFamily="34" charset="0"/>
              </a:rPr>
              <a:t>t5</a:t>
            </a:r>
            <a:r>
              <a:rPr lang="en-US" sz="2800" dirty="0">
                <a:solidFill>
                  <a:srgbClr val="222222"/>
                </a:solidFill>
                <a:latin typeface="arial" panose="020B0604020202020204" pitchFamily="34" charset="0"/>
              </a:rPr>
              <a:t>, transaction TX reads the available value of account A, and that will be read as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It means that within the same transaction TX, it reads two different values of account A, i.e., $ 300 initially, and after </a:t>
            </a:r>
            <a:r>
              <a:rPr lang="en-US" sz="2800" dirty="0" err="1">
                <a:solidFill>
                  <a:srgbClr val="222222"/>
                </a:solidFill>
                <a:latin typeface="arial" panose="020B0604020202020204" pitchFamily="34" charset="0"/>
              </a:rPr>
              <a:t>updation</a:t>
            </a:r>
            <a:r>
              <a:rPr lang="en-US" sz="2800" dirty="0">
                <a:solidFill>
                  <a:srgbClr val="222222"/>
                </a:solidFill>
                <a:latin typeface="arial" panose="020B0604020202020204" pitchFamily="34" charset="0"/>
              </a:rPr>
              <a:t> made by transaction TY, it reads $400. It is an unrepeatable read and is therefore known as the Unrepeatable read problem.</a:t>
            </a:r>
            <a:endParaRPr lang="en-US" sz="28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9635846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concurrency control protocols ensure the atomicity, consistency, isolation, durability and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of the concurrent execution of the database transactions. </a:t>
            </a:r>
            <a:endParaRPr lang="en-US" sz="28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smtClean="0">
                <a:solidFill>
                  <a:srgbClr val="222222"/>
                </a:solidFill>
                <a:latin typeface="arial" panose="020B0604020202020204" pitchFamily="34" charset="0"/>
              </a:rPr>
              <a:t>Therefore</a:t>
            </a:r>
            <a:r>
              <a:rPr lang="en-US" sz="2800" dirty="0">
                <a:solidFill>
                  <a:srgbClr val="222222"/>
                </a:solidFill>
                <a:latin typeface="arial" panose="020B0604020202020204" pitchFamily="34" charset="0"/>
              </a:rPr>
              <a:t>, these protocols are categorized as</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Lock Based Concurrency Control </a:t>
            </a:r>
            <a:r>
              <a:rPr lang="en-US" sz="2600" dirty="0" smtClean="0">
                <a:solidFill>
                  <a:srgbClr val="222222"/>
                </a:solidFill>
                <a:latin typeface="arial" panose="020B0604020202020204" pitchFamily="34" charset="0"/>
              </a:rPr>
              <a:t>Protocol</a:t>
            </a: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Graph Based Protocol</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Time Stamp </a:t>
            </a:r>
            <a:r>
              <a:rPr lang="en-US" sz="2600" dirty="0" smtClean="0">
                <a:solidFill>
                  <a:srgbClr val="222222"/>
                </a:solidFill>
                <a:latin typeface="arial" panose="020B0604020202020204" pitchFamily="34" charset="0"/>
              </a:rPr>
              <a:t>based Protocol</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Multiple </a:t>
            </a:r>
            <a:r>
              <a:rPr lang="en-US" sz="2600" dirty="0" smtClean="0">
                <a:solidFill>
                  <a:srgbClr val="222222"/>
                </a:solidFill>
                <a:latin typeface="arial" panose="020B0604020202020204" pitchFamily="34" charset="0"/>
              </a:rPr>
              <a:t>Granularity Control </a:t>
            </a:r>
            <a:r>
              <a:rPr lang="en-US" sz="2600" dirty="0">
                <a:solidFill>
                  <a:srgbClr val="222222"/>
                </a:solidFill>
                <a:latin typeface="arial" panose="020B0604020202020204" pitchFamily="34" charset="0"/>
              </a:rPr>
              <a:t>Protocol</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202695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ACID Properties of Transaction</a:t>
            </a:r>
            <a:endParaRPr lang="en-US" sz="2800" dirty="0">
              <a:solidFill>
                <a:schemeClr val="bg1"/>
              </a:solidFill>
            </a:endParaRPr>
          </a:p>
        </p:txBody>
      </p:sp>
      <p:pic>
        <p:nvPicPr>
          <p:cNvPr id="2050" name="Picture 2" descr="DBMS Transaction prope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568" y="1004925"/>
            <a:ext cx="8094254" cy="560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351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222222"/>
                </a:solidFill>
                <a:latin typeface="arial" panose="020B0604020202020204" pitchFamily="34" charset="0"/>
              </a:rPr>
              <a:t>In </a:t>
            </a:r>
            <a:r>
              <a:rPr lang="en-US" sz="2600" dirty="0">
                <a:solidFill>
                  <a:srgbClr val="222222"/>
                </a:solidFill>
                <a:latin typeface="arial" panose="020B0604020202020204" pitchFamily="34" charset="0"/>
              </a:rPr>
              <a:t>this type of protocol, any transaction cannot read or write data until it acquires an appropriate lock on it. There are two types of </a:t>
            </a:r>
            <a:r>
              <a:rPr lang="en-US" sz="2600" dirty="0" smtClean="0">
                <a:solidFill>
                  <a:srgbClr val="222222"/>
                </a:solidFill>
                <a:latin typeface="arial" panose="020B0604020202020204" pitchFamily="34" charset="0"/>
              </a:rPr>
              <a:t>lock:</a:t>
            </a:r>
          </a:p>
          <a:p>
            <a:pPr algn="just">
              <a:buClr>
                <a:schemeClr val="tx1"/>
              </a:buClr>
              <a:buSzPct val="71000"/>
            </a:pPr>
            <a:r>
              <a:rPr lang="en-US" sz="2600" dirty="0" smtClean="0">
                <a:solidFill>
                  <a:srgbClr val="222222"/>
                </a:solidFill>
                <a:latin typeface="arial" panose="020B0604020202020204" pitchFamily="34" charset="0"/>
              </a:rPr>
              <a:t>	a. Shared lock:</a:t>
            </a:r>
          </a:p>
          <a:p>
            <a:pPr algn="just">
              <a:buClr>
                <a:schemeClr val="tx1"/>
              </a:buClr>
              <a:buSzPct val="71000"/>
            </a:pPr>
            <a:r>
              <a:rPr lang="en-US" sz="2600" dirty="0" smtClean="0">
                <a:solidFill>
                  <a:srgbClr val="222222"/>
                </a:solidFill>
                <a:latin typeface="arial" panose="020B0604020202020204" pitchFamily="34" charset="0"/>
              </a:rPr>
              <a:t>	b. </a:t>
            </a:r>
            <a:r>
              <a:rPr lang="en-US" sz="2600" dirty="0">
                <a:solidFill>
                  <a:srgbClr val="222222"/>
                </a:solidFill>
                <a:latin typeface="arial" panose="020B0604020202020204" pitchFamily="34" charset="0"/>
              </a:rPr>
              <a:t>Exclusive lock:</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8109024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a. </a:t>
            </a:r>
            <a:r>
              <a:rPr lang="en-US" sz="2600" dirty="0">
                <a:solidFill>
                  <a:srgbClr val="FF0000"/>
                </a:solidFill>
                <a:latin typeface="arial" panose="020B0604020202020204" pitchFamily="34" charset="0"/>
              </a:rPr>
              <a:t>Shared lock</a:t>
            </a:r>
            <a:r>
              <a:rPr lang="en-US" sz="2600" dirty="0" smtClean="0">
                <a:solidFill>
                  <a:srgbClr val="FF0000"/>
                </a:solidFill>
                <a:latin typeface="arial" panose="020B0604020202020204" pitchFamily="34" charset="0"/>
              </a:rPr>
              <a:t>:</a:t>
            </a:r>
            <a:endParaRPr lang="en-US" sz="2600" dirty="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is also known as a Read-only lock. In a shared lock, the data item can only read by the transaction.</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can be shared between the transactions because when the transaction holds a lock, then it can't update the data on the data item</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4233396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FF0000"/>
                </a:solidFill>
                <a:latin typeface="arial" panose="020B0604020202020204" pitchFamily="34" charset="0"/>
              </a:rPr>
              <a:t>b</a:t>
            </a:r>
            <a:r>
              <a:rPr lang="en-US" sz="2600" dirty="0" smtClean="0">
                <a:solidFill>
                  <a:srgbClr val="FF0000"/>
                </a:solidFill>
                <a:latin typeface="arial" panose="020B0604020202020204" pitchFamily="34" charset="0"/>
              </a:rPr>
              <a:t>. </a:t>
            </a:r>
            <a:r>
              <a:rPr lang="en-US" sz="2600" dirty="0">
                <a:solidFill>
                  <a:srgbClr val="FF0000"/>
                </a:solidFill>
                <a:latin typeface="arial" panose="020B0604020202020204" pitchFamily="34" charset="0"/>
              </a:rPr>
              <a:t>Exclusive lock</a:t>
            </a:r>
            <a:r>
              <a:rPr lang="en-US" sz="2600" dirty="0" smtClean="0">
                <a:solidFill>
                  <a:srgbClr val="FF0000"/>
                </a:solidFill>
                <a:latin typeface="arial" panose="020B0604020202020204" pitchFamily="34" charset="0"/>
              </a:rPr>
              <a:t>:</a:t>
            </a:r>
            <a:endParaRPr lang="en-US" sz="2600" dirty="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exclusive lock, the data item can be both reads as well as written by the transaction.</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This lock is exclusive, and in this lock, multiple transactions do not modify the same data </a:t>
            </a:r>
            <a:r>
              <a:rPr lang="en-US" sz="2600" dirty="0" smtClean="0">
                <a:solidFill>
                  <a:srgbClr val="222222"/>
                </a:solidFill>
                <a:latin typeface="arial" panose="020B0604020202020204" pitchFamily="34" charset="0"/>
              </a:rPr>
              <a:t>simultaneously.</a:t>
            </a: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853183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222222"/>
                </a:solidFill>
                <a:latin typeface="arial" panose="020B0604020202020204" pitchFamily="34" charset="0"/>
              </a:rPr>
              <a:t>There are four types of lock protocols available:</a:t>
            </a:r>
          </a:p>
          <a:p>
            <a:pPr algn="just">
              <a:buClr>
                <a:schemeClr val="tx1"/>
              </a:buClr>
              <a:buSzPct val="71000"/>
            </a:pPr>
            <a:r>
              <a:rPr lang="en-US" sz="2600" dirty="0">
                <a:solidFill>
                  <a:srgbClr val="222222"/>
                </a:solidFill>
                <a:latin typeface="arial" panose="020B0604020202020204" pitchFamily="34" charset="0"/>
              </a:rPr>
              <a:t>	a. Simplistic lock protocol:</a:t>
            </a:r>
          </a:p>
          <a:p>
            <a:pPr algn="just">
              <a:buClr>
                <a:schemeClr val="tx1"/>
              </a:buClr>
              <a:buSzPct val="71000"/>
            </a:pPr>
            <a:r>
              <a:rPr lang="en-US" sz="2600" dirty="0">
                <a:solidFill>
                  <a:srgbClr val="222222"/>
                </a:solidFill>
                <a:latin typeface="arial" panose="020B0604020202020204" pitchFamily="34" charset="0"/>
              </a:rPr>
              <a:t>	b. Pre-claiming Lock Protocol</a:t>
            </a:r>
            <a:r>
              <a:rPr lang="en-US" sz="2600" dirty="0" smtClean="0">
                <a:solidFill>
                  <a:srgbClr val="222222"/>
                </a:solidFill>
                <a:latin typeface="arial" panose="020B0604020202020204" pitchFamily="34" charset="0"/>
              </a:rPr>
              <a:t>:</a:t>
            </a:r>
          </a:p>
          <a:p>
            <a:pPr algn="just">
              <a:buClr>
                <a:schemeClr val="tx1"/>
              </a:buClr>
              <a:buSzPct val="71000"/>
            </a:pPr>
            <a:r>
              <a:rPr lang="en-US" sz="2600" dirty="0">
                <a:solidFill>
                  <a:srgbClr val="222222"/>
                </a:solidFill>
                <a:latin typeface="arial" panose="020B0604020202020204" pitchFamily="34" charset="0"/>
              </a:rPr>
              <a:t>	c. Two-phase locking (</a:t>
            </a:r>
            <a:r>
              <a:rPr lang="en-US" sz="2600" dirty="0" err="1">
                <a:solidFill>
                  <a:srgbClr val="222222"/>
                </a:solidFill>
                <a:latin typeface="arial" panose="020B0604020202020204" pitchFamily="34" charset="0"/>
              </a:rPr>
              <a:t>2PL</a:t>
            </a:r>
            <a:r>
              <a:rPr lang="en-US" sz="2600" dirty="0" smtClean="0">
                <a:solidFill>
                  <a:srgbClr val="222222"/>
                </a:solidFill>
                <a:latin typeface="arial" panose="020B0604020202020204" pitchFamily="34" charset="0"/>
              </a:rPr>
              <a:t>):</a:t>
            </a:r>
          </a:p>
          <a:p>
            <a:pPr algn="just">
              <a:buClr>
                <a:schemeClr val="tx1"/>
              </a:buClr>
              <a:buSzPct val="71000"/>
            </a:pPr>
            <a:r>
              <a:rPr lang="en-US" sz="2600" dirty="0">
                <a:solidFill>
                  <a:srgbClr val="222222"/>
                </a:solidFill>
                <a:latin typeface="arial" panose="020B0604020202020204" pitchFamily="34" charset="0"/>
              </a:rPr>
              <a:t>	d. Strict Two-phase locking (Strict-</a:t>
            </a:r>
            <a:r>
              <a:rPr lang="en-US" sz="2600" dirty="0" err="1">
                <a:solidFill>
                  <a:srgbClr val="222222"/>
                </a:solidFill>
                <a:latin typeface="arial" panose="020B0604020202020204" pitchFamily="34" charset="0"/>
              </a:rPr>
              <a:t>2PL</a:t>
            </a:r>
            <a:r>
              <a:rPr lang="en-US" sz="2600"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37934810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a. </a:t>
            </a:r>
            <a:r>
              <a:rPr lang="en-US" sz="2600" dirty="0">
                <a:solidFill>
                  <a:srgbClr val="FF0000"/>
                </a:solidFill>
                <a:latin typeface="arial" panose="020B0604020202020204" pitchFamily="34" charset="0"/>
              </a:rPr>
              <a:t>Simplistic lock protocol</a:t>
            </a:r>
            <a:r>
              <a:rPr lang="en-US" sz="2600" dirty="0" smtClean="0">
                <a:solidFill>
                  <a:srgbClr val="FF0000"/>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is the simplest way of locking the data while transaction. </a:t>
            </a:r>
            <a:endParaRPr lang="en-US" sz="2600" dirty="0" smtClean="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Simplistic </a:t>
            </a:r>
            <a:r>
              <a:rPr lang="en-US" sz="2600" dirty="0">
                <a:solidFill>
                  <a:srgbClr val="222222"/>
                </a:solidFill>
                <a:latin typeface="arial" panose="020B0604020202020204" pitchFamily="34" charset="0"/>
              </a:rPr>
              <a:t>lock-based protocols allow all the transactions to get the lock on the data before insert or delete or update on it. </a:t>
            </a:r>
            <a:endParaRPr lang="en-US" sz="2600" dirty="0" smtClean="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It </a:t>
            </a:r>
            <a:r>
              <a:rPr lang="en-US" sz="2600" dirty="0">
                <a:solidFill>
                  <a:srgbClr val="222222"/>
                </a:solidFill>
                <a:latin typeface="arial" panose="020B0604020202020204" pitchFamily="34" charset="0"/>
              </a:rPr>
              <a:t>will unlock the data item after completing the transaction.</a:t>
            </a:r>
          </a:p>
        </p:txBody>
      </p:sp>
    </p:spTree>
    <p:extLst>
      <p:ext uri="{BB962C8B-B14F-4D97-AF65-F5344CB8AC3E}">
        <p14:creationId xmlns:p14="http://schemas.microsoft.com/office/powerpoint/2010/main" val="8784077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FF0000"/>
                </a:solidFill>
                <a:latin typeface="arial" panose="020B0604020202020204" pitchFamily="34" charset="0"/>
              </a:rPr>
              <a:t>b</a:t>
            </a:r>
            <a:r>
              <a:rPr lang="en-US" sz="2600" dirty="0" smtClean="0">
                <a:solidFill>
                  <a:srgbClr val="FF0000"/>
                </a:solidFill>
                <a:latin typeface="arial" panose="020B0604020202020204" pitchFamily="34" charset="0"/>
              </a:rPr>
              <a:t>. </a:t>
            </a:r>
            <a:r>
              <a:rPr lang="en-US" sz="2600" dirty="0">
                <a:solidFill>
                  <a:srgbClr val="FF0000"/>
                </a:solidFill>
                <a:latin typeface="arial" panose="020B0604020202020204" pitchFamily="34" charset="0"/>
              </a:rPr>
              <a:t>Pre-claiming Lock Protocol:</a:t>
            </a:r>
            <a:endParaRPr lang="en-US" sz="2600" dirty="0" smtClean="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Pre-claiming Lock Protocols evaluate the transaction to list all the data items on which they need locks.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Before initiating an execution of the transaction, it requests DBMS for all the lock on all those data items.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If all the locks are granted then this protocol allows the transaction to begin. When the transaction is completed then it releases all the lock</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1496107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FF0000"/>
                </a:solidFill>
                <a:latin typeface="arial" panose="020B0604020202020204" pitchFamily="34" charset="0"/>
              </a:rPr>
              <a:t>b</a:t>
            </a:r>
            <a:r>
              <a:rPr lang="en-US" sz="2600" dirty="0" smtClean="0">
                <a:solidFill>
                  <a:srgbClr val="FF0000"/>
                </a:solidFill>
                <a:latin typeface="arial" panose="020B0604020202020204" pitchFamily="34" charset="0"/>
              </a:rPr>
              <a:t>. </a:t>
            </a:r>
            <a:r>
              <a:rPr lang="en-US" sz="2600" dirty="0">
                <a:solidFill>
                  <a:srgbClr val="FF0000"/>
                </a:solidFill>
                <a:latin typeface="arial" panose="020B0604020202020204" pitchFamily="34" charset="0"/>
              </a:rPr>
              <a:t>Pre-claiming Lock Protocol:</a:t>
            </a:r>
            <a:endParaRPr lang="en-US" sz="2600" dirty="0" smtClean="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If </a:t>
            </a:r>
            <a:r>
              <a:rPr lang="en-US" sz="2600" dirty="0">
                <a:solidFill>
                  <a:srgbClr val="222222"/>
                </a:solidFill>
                <a:latin typeface="arial" panose="020B0604020202020204" pitchFamily="34" charset="0"/>
              </a:rPr>
              <a:t>all the locks are not granted then this protocol allows the transaction to rolls back and waits until all the locks are granted.</a:t>
            </a:r>
          </a:p>
        </p:txBody>
      </p:sp>
      <p:pic>
        <p:nvPicPr>
          <p:cNvPr id="2050"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893" y="3635015"/>
            <a:ext cx="5972175"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68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endParaRPr lang="en-US" sz="2600" dirty="0" smtClean="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two-phase locking protocol divides the execution phase of the transaction into three parts.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first part, when the execution of the transaction starts, it seeks permission for the lock it requires.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second part, the transaction acquires all the locks. The third phase is started as soon as the transaction releases its first lock.</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third phase, the transaction cannot demand any new locks. It only releases the acquired locks.</a:t>
            </a:r>
          </a:p>
        </p:txBody>
      </p:sp>
    </p:spTree>
    <p:extLst>
      <p:ext uri="{BB962C8B-B14F-4D97-AF65-F5344CB8AC3E}">
        <p14:creationId xmlns:p14="http://schemas.microsoft.com/office/powerpoint/2010/main" val="18326090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1281541"/>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a:t>
            </a:r>
          </a:p>
        </p:txBody>
      </p:sp>
      <p:pic>
        <p:nvPicPr>
          <p:cNvPr id="3074"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06" y="2555990"/>
            <a:ext cx="59245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084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a:t>
            </a:r>
            <a:endParaRPr lang="en-US" sz="2600" dirty="0">
              <a:solidFill>
                <a:srgbClr val="FF0000"/>
              </a:solidFill>
              <a:latin typeface="arial" panose="020B0604020202020204" pitchFamily="34" charset="0"/>
            </a:endParaRPr>
          </a:p>
          <a:p>
            <a:pPr algn="just">
              <a:buClr>
                <a:schemeClr val="tx1"/>
              </a:buClr>
              <a:buSzPct val="71000"/>
            </a:pPr>
            <a:r>
              <a:rPr lang="en-US" sz="2600" dirty="0" smtClean="0">
                <a:solidFill>
                  <a:srgbClr val="222222"/>
                </a:solidFill>
                <a:latin typeface="arial" panose="020B0604020202020204" pitchFamily="34" charset="0"/>
              </a:rPr>
              <a:t>There </a:t>
            </a:r>
            <a:r>
              <a:rPr lang="en-US" sz="2600" dirty="0">
                <a:solidFill>
                  <a:srgbClr val="222222"/>
                </a:solidFill>
                <a:latin typeface="arial" panose="020B0604020202020204" pitchFamily="34" charset="0"/>
              </a:rPr>
              <a:t>are two phases of </a:t>
            </a:r>
            <a:r>
              <a:rPr lang="en-US" sz="2600" dirty="0" err="1">
                <a:solidFill>
                  <a:srgbClr val="222222"/>
                </a:solidFill>
                <a:latin typeface="arial" panose="020B0604020202020204" pitchFamily="34" charset="0"/>
              </a:rPr>
              <a:t>2PL</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Growing phase: In the growing phase, a new lock on the data item may be acquired by the transaction, but none can be released</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Shrinking phase: In the shrinking phase, existing lock held by the transaction may be released, but no new locks can be acquired.</a:t>
            </a:r>
          </a:p>
        </p:txBody>
      </p:sp>
    </p:spTree>
    <p:extLst>
      <p:ext uri="{BB962C8B-B14F-4D97-AF65-F5344CB8AC3E}">
        <p14:creationId xmlns:p14="http://schemas.microsoft.com/office/powerpoint/2010/main" val="389457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smtClean="0">
                <a:solidFill>
                  <a:schemeClr val="bg1"/>
                </a:solidFill>
              </a:rPr>
              <a:t>8.2 </a:t>
            </a:r>
            <a:r>
              <a:rPr lang="en-US" sz="2800" dirty="0">
                <a:solidFill>
                  <a:schemeClr val="bg1"/>
                </a:solidFill>
              </a:rPr>
              <a:t>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smtClean="0">
                <a:solidFill>
                  <a:srgbClr val="222222"/>
                </a:solidFill>
                <a:latin typeface="arial" panose="020B0604020202020204" pitchFamily="34" charset="0"/>
              </a:rPr>
              <a:t>Atomicity−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states that all operations of the transaction take place at once if not, the transaction is aborted.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There is no midway, i.e., the transaction cannot occur partially. Each transaction is treated as one unit and either run to completion or is not executed at all</a:t>
            </a:r>
            <a:r>
              <a:rPr lang="en-US" sz="28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Atomicity involves the following two operations</a:t>
            </a:r>
            <a:r>
              <a:rPr lang="en-US" sz="2800" dirty="0" smtClean="0">
                <a:solidFill>
                  <a:srgbClr val="222222"/>
                </a:solidFill>
                <a:latin typeface="arial" panose="020B0604020202020204" pitchFamily="34" charset="0"/>
              </a:rPr>
              <a:t>:</a:t>
            </a:r>
            <a:endParaRPr lang="en-US" sz="28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b="1" dirty="0">
                <a:solidFill>
                  <a:srgbClr val="222222"/>
                </a:solidFill>
                <a:latin typeface="arial" panose="020B0604020202020204" pitchFamily="34" charset="0"/>
              </a:rPr>
              <a:t>Abort: </a:t>
            </a:r>
            <a:r>
              <a:rPr lang="en-US" sz="2600" dirty="0">
                <a:solidFill>
                  <a:srgbClr val="222222"/>
                </a:solidFill>
                <a:latin typeface="arial" panose="020B0604020202020204" pitchFamily="34" charset="0"/>
              </a:rPr>
              <a:t>If a transaction aborts then all the changes made are not visible</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b="1" dirty="0">
                <a:solidFill>
                  <a:srgbClr val="222222"/>
                </a:solidFill>
                <a:latin typeface="arial" panose="020B0604020202020204" pitchFamily="34" charset="0"/>
              </a:rPr>
              <a:t>Commit: </a:t>
            </a:r>
            <a:r>
              <a:rPr lang="en-US" sz="2600" dirty="0">
                <a:solidFill>
                  <a:srgbClr val="222222"/>
                </a:solidFill>
                <a:latin typeface="arial" panose="020B0604020202020204" pitchFamily="34" charset="0"/>
              </a:rPr>
              <a:t>If a transaction commits then all the changes made are visible.</a:t>
            </a:r>
          </a:p>
          <a:p>
            <a:pPr algn="just">
              <a:buClr>
                <a:schemeClr val="tx1"/>
              </a:buClr>
              <a:buSzPct val="71000"/>
            </a:pP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22505760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1281541"/>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 </a:t>
            </a:r>
            <a:r>
              <a:rPr lang="en-US" sz="2600" dirty="0" smtClean="0">
                <a:solidFill>
                  <a:schemeClr val="tx1"/>
                </a:solidFill>
                <a:latin typeface="arial" panose="020B0604020202020204" pitchFamily="34" charset="0"/>
              </a:rPr>
              <a:t>Example</a:t>
            </a:r>
          </a:p>
        </p:txBody>
      </p:sp>
      <p:pic>
        <p:nvPicPr>
          <p:cNvPr id="5122"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623" y="2400300"/>
            <a:ext cx="4743450" cy="411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74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 </a:t>
            </a:r>
            <a:r>
              <a:rPr lang="en-US" sz="2600" dirty="0" smtClean="0">
                <a:solidFill>
                  <a:schemeClr val="tx1"/>
                </a:solidFill>
                <a:latin typeface="arial" panose="020B0604020202020204" pitchFamily="34" charset="0"/>
              </a:rPr>
              <a:t>Example</a:t>
            </a:r>
            <a:endParaRPr lang="en-US" sz="2600" dirty="0">
              <a:solidFill>
                <a:schemeClr val="tx1"/>
              </a:solidFill>
              <a:latin typeface="arial" panose="020B0604020202020204" pitchFamily="34" charset="0"/>
            </a:endParaRPr>
          </a:p>
          <a:p>
            <a:pPr algn="just">
              <a:buClr>
                <a:schemeClr val="tx1"/>
              </a:buClr>
              <a:buSzPct val="71000"/>
            </a:pPr>
            <a:r>
              <a:rPr lang="en-US" sz="2600" dirty="0" smtClean="0">
                <a:solidFill>
                  <a:srgbClr val="222222"/>
                </a:solidFill>
                <a:latin typeface="arial" panose="020B0604020202020204" pitchFamily="34" charset="0"/>
              </a:rPr>
              <a:t>In </a:t>
            </a:r>
            <a:r>
              <a:rPr lang="en-US" sz="2600" dirty="0">
                <a:solidFill>
                  <a:srgbClr val="222222"/>
                </a:solidFill>
                <a:latin typeface="arial" panose="020B0604020202020204" pitchFamily="34" charset="0"/>
              </a:rPr>
              <a:t>the </a:t>
            </a:r>
            <a:r>
              <a:rPr lang="en-US" sz="2600" dirty="0" smtClean="0">
                <a:solidFill>
                  <a:srgbClr val="222222"/>
                </a:solidFill>
                <a:latin typeface="arial" panose="020B0604020202020204" pitchFamily="34" charset="0"/>
              </a:rPr>
              <a:t>given </a:t>
            </a:r>
            <a:r>
              <a:rPr lang="en-US" sz="2600" dirty="0">
                <a:solidFill>
                  <a:srgbClr val="222222"/>
                </a:solidFill>
                <a:latin typeface="arial" panose="020B0604020202020204" pitchFamily="34" charset="0"/>
              </a:rPr>
              <a:t>example, if lock conversion is allowed then the following phase can happen</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Upgrading of lock (from S(a) to X (a)) is allowed in growing phase.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Downgrading of lock (from X(a) to S(a)) must be done in shrinking phase.</a:t>
            </a:r>
          </a:p>
        </p:txBody>
      </p:sp>
    </p:spTree>
    <p:extLst>
      <p:ext uri="{BB962C8B-B14F-4D97-AF65-F5344CB8AC3E}">
        <p14:creationId xmlns:p14="http://schemas.microsoft.com/office/powerpoint/2010/main" val="31559966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smtClean="0">
                <a:solidFill>
                  <a:srgbClr val="FF0000"/>
                </a:solidFill>
                <a:latin typeface="arial" panose="020B0604020202020204" pitchFamily="34" charset="0"/>
              </a:rPr>
              <a:t>c. </a:t>
            </a:r>
            <a:r>
              <a:rPr lang="en-US" sz="2600" dirty="0">
                <a:solidFill>
                  <a:srgbClr val="FF0000"/>
                </a:solidFill>
                <a:latin typeface="arial" panose="020B0604020202020204" pitchFamily="34" charset="0"/>
              </a:rPr>
              <a:t>Two-phase locking (</a:t>
            </a:r>
            <a:r>
              <a:rPr lang="en-US" sz="2600" dirty="0" err="1">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 </a:t>
            </a:r>
            <a:r>
              <a:rPr lang="en-US" sz="2600" dirty="0" smtClean="0">
                <a:solidFill>
                  <a:schemeClr val="tx1"/>
                </a:solidFill>
                <a:latin typeface="arial" panose="020B0604020202020204" pitchFamily="34" charset="0"/>
              </a:rPr>
              <a:t>Example</a:t>
            </a:r>
            <a:endParaRPr lang="en-US" sz="2600" dirty="0">
              <a:solidFill>
                <a:schemeClr val="tx1"/>
              </a:solidFill>
              <a:latin typeface="arial" panose="020B0604020202020204" pitchFamily="34" charset="0"/>
            </a:endParaRPr>
          </a:p>
          <a:p>
            <a:pPr algn="just">
              <a:buClr>
                <a:schemeClr val="tx1"/>
              </a:buClr>
              <a:buSzPct val="71000"/>
            </a:pPr>
            <a:r>
              <a:rPr lang="en-US" sz="2600" dirty="0">
                <a:solidFill>
                  <a:srgbClr val="222222"/>
                </a:solidFill>
                <a:latin typeface="arial" panose="020B0604020202020204" pitchFamily="34" charset="0"/>
              </a:rPr>
              <a:t>The following way shows how unlocking and locking work with 2-PL</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algn="just">
              <a:buClr>
                <a:schemeClr val="tx1"/>
              </a:buClr>
              <a:buSzPct val="71000"/>
            </a:pPr>
            <a:r>
              <a:rPr lang="en-US" sz="2600" dirty="0" smtClean="0">
                <a:solidFill>
                  <a:srgbClr val="222222"/>
                </a:solidFill>
                <a:latin typeface="arial" panose="020B0604020202020204" pitchFamily="34" charset="0"/>
              </a:rPr>
              <a:t>a. Transaction </a:t>
            </a:r>
            <a:r>
              <a:rPr lang="en-US" sz="2600" dirty="0" err="1">
                <a:solidFill>
                  <a:srgbClr val="222222"/>
                </a:solidFill>
                <a:latin typeface="arial" panose="020B0604020202020204" pitchFamily="34" charset="0"/>
              </a:rPr>
              <a:t>T1</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Growing phase: from step 1-3</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Shrinking phase: from step 5-7</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Lock point: at 3</a:t>
            </a:r>
          </a:p>
          <a:p>
            <a:pPr algn="just">
              <a:buClr>
                <a:schemeClr val="tx1"/>
              </a:buClr>
              <a:buSzPct val="71000"/>
            </a:pPr>
            <a:r>
              <a:rPr lang="en-US" sz="2600" dirty="0" smtClean="0">
                <a:solidFill>
                  <a:srgbClr val="222222"/>
                </a:solidFill>
                <a:latin typeface="arial" panose="020B0604020202020204" pitchFamily="34" charset="0"/>
              </a:rPr>
              <a:t>b. Transaction </a:t>
            </a:r>
            <a:r>
              <a:rPr lang="en-US" sz="2600" dirty="0" err="1">
                <a:solidFill>
                  <a:srgbClr val="222222"/>
                </a:solidFill>
                <a:latin typeface="arial" panose="020B0604020202020204" pitchFamily="34" charset="0"/>
              </a:rPr>
              <a:t>T2</a:t>
            </a:r>
            <a:r>
              <a:rPr lang="en-US" sz="2600" dirty="0" smtClean="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Growing phase: from step 2-6</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Shrinking phase: from step 8-9</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Lock point: at 6</a:t>
            </a:r>
          </a:p>
        </p:txBody>
      </p:sp>
    </p:spTree>
    <p:extLst>
      <p:ext uri="{BB962C8B-B14F-4D97-AF65-F5344CB8AC3E}">
        <p14:creationId xmlns:p14="http://schemas.microsoft.com/office/powerpoint/2010/main" val="41910740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fontScale="92500"/>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FF0000"/>
                </a:solidFill>
                <a:latin typeface="arial" panose="020B0604020202020204" pitchFamily="34" charset="0"/>
              </a:rPr>
              <a:t>d</a:t>
            </a:r>
            <a:r>
              <a:rPr lang="en-US" sz="2600" dirty="0" smtClean="0">
                <a:solidFill>
                  <a:srgbClr val="FF0000"/>
                </a:solidFill>
                <a:latin typeface="arial" panose="020B0604020202020204" pitchFamily="34" charset="0"/>
              </a:rPr>
              <a:t>. Strict Two-phase </a:t>
            </a:r>
            <a:r>
              <a:rPr lang="en-US" sz="2600" dirty="0">
                <a:solidFill>
                  <a:srgbClr val="FF0000"/>
                </a:solidFill>
                <a:latin typeface="arial" panose="020B0604020202020204" pitchFamily="34" charset="0"/>
              </a:rPr>
              <a:t>locking </a:t>
            </a:r>
            <a:r>
              <a:rPr lang="en-US" sz="2600" dirty="0" smtClean="0">
                <a:solidFill>
                  <a:srgbClr val="FF0000"/>
                </a:solidFill>
                <a:latin typeface="arial" panose="020B0604020202020204" pitchFamily="34" charset="0"/>
              </a:rPr>
              <a:t>(strict - </a:t>
            </a:r>
            <a:r>
              <a:rPr lang="en-US" sz="2600" dirty="0" err="1" smtClean="0">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endParaRPr lang="en-US" sz="2600" dirty="0" smtClean="0">
              <a:solidFill>
                <a:srgbClr val="FF0000"/>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first phase of 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is similar to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In the first phase, after acquiring all the locks, the transaction continues to execute normally.</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only difference between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and strict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is that 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does not release a lock after using it.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waits until the whole transaction to commit, and then it releases all the locks at a time.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protocol does not have shrinking phase of lock release.</a:t>
            </a:r>
          </a:p>
        </p:txBody>
      </p:sp>
    </p:spTree>
    <p:extLst>
      <p:ext uri="{BB962C8B-B14F-4D97-AF65-F5344CB8AC3E}">
        <p14:creationId xmlns:p14="http://schemas.microsoft.com/office/powerpoint/2010/main" val="19219935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1255783"/>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1. Lock </a:t>
            </a:r>
            <a:r>
              <a:rPr lang="en-US" sz="2800" b="1" dirty="0">
                <a:solidFill>
                  <a:srgbClr val="222222"/>
                </a:solidFill>
                <a:latin typeface="arial" panose="020B0604020202020204" pitchFamily="34" charset="0"/>
              </a:rPr>
              <a:t>Based Concurrency Control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dirty="0">
                <a:solidFill>
                  <a:srgbClr val="FF0000"/>
                </a:solidFill>
                <a:latin typeface="arial" panose="020B0604020202020204" pitchFamily="34" charset="0"/>
              </a:rPr>
              <a:t>d</a:t>
            </a:r>
            <a:r>
              <a:rPr lang="en-US" sz="2600" dirty="0" smtClean="0">
                <a:solidFill>
                  <a:srgbClr val="FF0000"/>
                </a:solidFill>
                <a:latin typeface="arial" panose="020B0604020202020204" pitchFamily="34" charset="0"/>
              </a:rPr>
              <a:t>. Strict Two-phase </a:t>
            </a:r>
            <a:r>
              <a:rPr lang="en-US" sz="2600" dirty="0">
                <a:solidFill>
                  <a:srgbClr val="FF0000"/>
                </a:solidFill>
                <a:latin typeface="arial" panose="020B0604020202020204" pitchFamily="34" charset="0"/>
              </a:rPr>
              <a:t>locking </a:t>
            </a:r>
            <a:r>
              <a:rPr lang="en-US" sz="2600" dirty="0" smtClean="0">
                <a:solidFill>
                  <a:srgbClr val="FF0000"/>
                </a:solidFill>
                <a:latin typeface="arial" panose="020B0604020202020204" pitchFamily="34" charset="0"/>
              </a:rPr>
              <a:t>(strict - </a:t>
            </a:r>
            <a:r>
              <a:rPr lang="en-US" sz="2600" dirty="0" err="1" smtClean="0">
                <a:solidFill>
                  <a:srgbClr val="FF0000"/>
                </a:solidFill>
                <a:latin typeface="arial" panose="020B0604020202020204" pitchFamily="34" charset="0"/>
              </a:rPr>
              <a:t>2PL</a:t>
            </a:r>
            <a:r>
              <a:rPr lang="en-US" sz="2600" dirty="0" smtClean="0">
                <a:solidFill>
                  <a:srgbClr val="FF0000"/>
                </a:solidFill>
                <a:latin typeface="arial" panose="020B0604020202020204" pitchFamily="34" charset="0"/>
              </a:rPr>
              <a:t>):</a:t>
            </a:r>
          </a:p>
        </p:txBody>
      </p:sp>
      <p:pic>
        <p:nvPicPr>
          <p:cNvPr id="7170"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651" y="2720125"/>
            <a:ext cx="5981700"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16183" y="5359355"/>
            <a:ext cx="5544467" cy="369332"/>
          </a:xfrm>
          <a:prstGeom prst="rect">
            <a:avLst/>
          </a:prstGeom>
        </p:spPr>
        <p:txBody>
          <a:bodyPr wrap="none">
            <a:spAutoFit/>
          </a:bodyPr>
          <a:lstStyle/>
          <a:p>
            <a:r>
              <a:rPr lang="en-US" dirty="0">
                <a:solidFill>
                  <a:srgbClr val="000000"/>
                </a:solidFill>
                <a:latin typeface="verdana" panose="020B0604030504040204" pitchFamily="34" charset="0"/>
              </a:rPr>
              <a:t>It does not have cascading abort as </a:t>
            </a:r>
            <a:r>
              <a:rPr lang="en-US" dirty="0" err="1">
                <a:solidFill>
                  <a:srgbClr val="000000"/>
                </a:solidFill>
                <a:latin typeface="verdana" panose="020B0604030504040204" pitchFamily="34" charset="0"/>
              </a:rPr>
              <a:t>2PL</a:t>
            </a:r>
            <a:r>
              <a:rPr lang="en-US" dirty="0">
                <a:solidFill>
                  <a:srgbClr val="000000"/>
                </a:solidFill>
                <a:latin typeface="verdana" panose="020B0604030504040204" pitchFamily="34" charset="0"/>
              </a:rPr>
              <a:t> does.</a:t>
            </a:r>
            <a:endParaRPr lang="en-US" dirty="0"/>
          </a:p>
        </p:txBody>
      </p:sp>
    </p:spTree>
    <p:extLst>
      <p:ext uri="{BB962C8B-B14F-4D97-AF65-F5344CB8AC3E}">
        <p14:creationId xmlns:p14="http://schemas.microsoft.com/office/powerpoint/2010/main" val="4364221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Graph-based concurrency control protocols are used in database management systems (DBMS) to ensure that concurrent transactions do not interfere with each other and maintain the consistency of the database</a:t>
            </a:r>
            <a:r>
              <a:rPr lang="en-US" sz="26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Transactions </a:t>
            </a:r>
            <a:r>
              <a:rPr lang="en-US" sz="2600" dirty="0">
                <a:solidFill>
                  <a:srgbClr val="222222"/>
                </a:solidFill>
                <a:latin typeface="arial" panose="020B0604020202020204" pitchFamily="34" charset="0"/>
              </a:rPr>
              <a:t>are represented as nodes in a graph, and the conflicts between transactions are represented as edges between the nodes</a:t>
            </a:r>
            <a:r>
              <a:rPr lang="en-US" sz="2600" dirty="0" smtClean="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A </a:t>
            </a:r>
            <a:r>
              <a:rPr lang="en-US" sz="2600" dirty="0">
                <a:solidFill>
                  <a:srgbClr val="222222"/>
                </a:solidFill>
                <a:latin typeface="arial" panose="020B0604020202020204" pitchFamily="34" charset="0"/>
              </a:rPr>
              <a:t>conflict between two transactions occurs when they access the same data item, and at least one of the transactions performs a write operation.</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2628984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Graph-Based Protocols are used as an alternative to 2-PL.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Tree </a:t>
            </a:r>
            <a:r>
              <a:rPr lang="en-US" sz="2600" dirty="0">
                <a:solidFill>
                  <a:srgbClr val="222222"/>
                </a:solidFill>
                <a:latin typeface="arial" panose="020B0604020202020204" pitchFamily="34" charset="0"/>
              </a:rPr>
              <a:t>Based Protocols is a simple implementation of Graph Based Protocol.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A prerequisite of this protocol is that we know the order to access a Database Item. For this, we implement a Partial Ordering on a set of the Database Items (D) {d1, d2, d3, ….., </a:t>
            </a:r>
            <a:r>
              <a:rPr lang="en-US" sz="2600" dirty="0" err="1">
                <a:solidFill>
                  <a:srgbClr val="222222"/>
                </a:solidFill>
                <a:latin typeface="arial" panose="020B0604020202020204" pitchFamily="34" charset="0"/>
              </a:rPr>
              <a:t>dn</a:t>
            </a:r>
            <a:r>
              <a:rPr lang="en-US" sz="2600" dirty="0">
                <a:solidFill>
                  <a:srgbClr val="222222"/>
                </a:solidFill>
                <a:latin typeface="arial" panose="020B0604020202020204" pitchFamily="34" charset="0"/>
              </a:rPr>
              <a:t>} . </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9121677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protocol following the implementation of Partial Ordering is stated as- </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di –&gt;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 then any transaction accessing both di and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 must access di before accessing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Implies that the set D may now be viewed as a directed acyclic graph (DAG), called a database graph</a:t>
            </a:r>
            <a:r>
              <a:rPr lang="en-US" sz="2400"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28044644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algn="just">
              <a:buClr>
                <a:schemeClr val="tx1"/>
              </a:buClr>
              <a:buSzPct val="71000"/>
            </a:pPr>
            <a:r>
              <a:rPr lang="en-US" sz="2600" b="1" dirty="0">
                <a:solidFill>
                  <a:srgbClr val="222222"/>
                </a:solidFill>
                <a:latin typeface="arial" panose="020B0604020202020204" pitchFamily="34" charset="0"/>
              </a:rPr>
              <a:t>Tree Based Protocol: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Partial Order on Database items determines a tree-like structure.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Only Exclusive Locks are allowed.</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first lock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may be on any data item. Subsequently, a data Q can be locked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only if the parent of Q is currently locked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Data items can be unlocked at any time.</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6916224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smtClean="0">
                <a:solidFill>
                  <a:schemeClr val="bg1"/>
                </a:solidFill>
              </a:rPr>
              <a:t>8.5.1 </a:t>
            </a:r>
            <a:r>
              <a:rPr lang="en-US" sz="2800" dirty="0">
                <a:solidFill>
                  <a:schemeClr val="bg1"/>
                </a:solidFill>
              </a:rPr>
              <a:t>Concurrency </a:t>
            </a:r>
            <a:r>
              <a:rPr lang="en-US" sz="2800" dirty="0" smtClean="0">
                <a:solidFill>
                  <a:schemeClr val="bg1"/>
                </a:solidFill>
              </a:rPr>
              <a:t>Control Protocol</a:t>
            </a:r>
            <a:endParaRPr lang="en-US" sz="2800" dirty="0">
              <a:solidFill>
                <a:schemeClr val="bg1"/>
              </a:solidFill>
            </a:endParaRP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smtClean="0">
                <a:solidFill>
                  <a:srgbClr val="222222"/>
                </a:solidFill>
                <a:latin typeface="arial" panose="020B0604020202020204" pitchFamily="34" charset="0"/>
              </a:rPr>
              <a:t>2. </a:t>
            </a:r>
            <a:r>
              <a:rPr lang="en-US" sz="2800" b="1" dirty="0" smtClean="0">
                <a:solidFill>
                  <a:srgbClr val="222222"/>
                </a:solidFill>
                <a:latin typeface="arial" panose="020B0604020202020204" pitchFamily="34" charset="0"/>
              </a:rPr>
              <a:t>Graph based </a:t>
            </a:r>
            <a:r>
              <a:rPr lang="en-US" sz="2800" b="1" dirty="0" smtClean="0">
                <a:solidFill>
                  <a:srgbClr val="222222"/>
                </a:solidFill>
                <a:latin typeface="arial" panose="020B0604020202020204" pitchFamily="34" charset="0"/>
              </a:rPr>
              <a:t>Protocol</a:t>
            </a: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Following </a:t>
            </a:r>
            <a:r>
              <a:rPr lang="en-US" sz="2600" dirty="0">
                <a:solidFill>
                  <a:srgbClr val="222222"/>
                </a:solidFill>
                <a:latin typeface="arial" panose="020B0604020202020204" pitchFamily="34" charset="0"/>
              </a:rPr>
              <a:t>the Tree based Protocol ensures Conflict </a:t>
            </a:r>
            <a:r>
              <a:rPr lang="en-US" sz="2600" dirty="0" err="1">
                <a:solidFill>
                  <a:srgbClr val="222222"/>
                </a:solidFill>
                <a:latin typeface="arial" panose="020B0604020202020204" pitchFamily="34" charset="0"/>
              </a:rPr>
              <a:t>Serializability</a:t>
            </a:r>
            <a:r>
              <a:rPr lang="en-US" sz="2600" dirty="0">
                <a:solidFill>
                  <a:srgbClr val="222222"/>
                </a:solidFill>
                <a:latin typeface="arial" panose="020B0604020202020204" pitchFamily="34" charset="0"/>
              </a:rPr>
              <a:t> and Deadlock Free schedule. </a:t>
            </a:r>
            <a:endParaRPr lang="en-US" sz="2600" dirty="0" smtClean="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Ø"/>
            </a:pPr>
            <a:r>
              <a:rPr lang="en-US" sz="2600" dirty="0" smtClean="0">
                <a:solidFill>
                  <a:srgbClr val="222222"/>
                </a:solidFill>
                <a:latin typeface="arial" panose="020B0604020202020204" pitchFamily="34" charset="0"/>
              </a:rPr>
              <a:t>We </a:t>
            </a:r>
            <a:r>
              <a:rPr lang="en-US" sz="2600" dirty="0">
                <a:solidFill>
                  <a:srgbClr val="222222"/>
                </a:solidFill>
                <a:latin typeface="arial" panose="020B0604020202020204" pitchFamily="34" charset="0"/>
              </a:rPr>
              <a:t>need not wait for unlocking a Data item as we did in 2-PL protocol, thus increasing the concurrency.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Now, let us see an Example, following is a Database Graph which will be used as a reference for locking the items subsequently. </a:t>
            </a:r>
            <a:endParaRPr lang="en-US" sz="2600"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525422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BD02F5E4BC024DA86DFA7D8823C79F" ma:contentTypeVersion="2" ma:contentTypeDescription="Create a new document." ma:contentTypeScope="" ma:versionID="6e895eb2d3355a5bd38350496b6864ca">
  <xsd:schema xmlns:xsd="http://www.w3.org/2001/XMLSchema" xmlns:xs="http://www.w3.org/2001/XMLSchema" xmlns:p="http://schemas.microsoft.com/office/2006/metadata/properties" xmlns:ns2="4f2457a7-20ce-4dfa-a6dc-1acba1606d34" targetNamespace="http://schemas.microsoft.com/office/2006/metadata/properties" ma:root="true" ma:fieldsID="eec91d1fba82f9c905ffb3aa848bfe8c" ns2:_="">
    <xsd:import namespace="4f2457a7-20ce-4dfa-a6dc-1acba1606d3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457a7-20ce-4dfa-a6dc-1acba1606d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A5CB58-7963-4873-BCC7-C9199920F948}">
  <ds:schemaRefs>
    <ds:schemaRef ds:uri="http://schemas.microsoft.com/sharepoint/v3/contenttype/forms"/>
  </ds:schemaRefs>
</ds:datastoreItem>
</file>

<file path=customXml/itemProps2.xml><?xml version="1.0" encoding="utf-8"?>
<ds:datastoreItem xmlns:ds="http://schemas.openxmlformats.org/officeDocument/2006/customXml" ds:itemID="{EB854575-B785-45FD-8F15-75A3162CF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2457a7-20ce-4dfa-a6dc-1acba1606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AA085C-F54A-4454-A583-FAA093E5874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5001</TotalTime>
  <Words>7348</Words>
  <Application>Microsoft Office PowerPoint</Application>
  <PresentationFormat>Custom</PresentationFormat>
  <Paragraphs>973</Paragraphs>
  <Slides>127</Slides>
  <Notes>127</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Facet</vt:lpstr>
      <vt:lpstr>Chapter 8 Transaction Processing and Concurrency Control</vt:lpstr>
      <vt:lpstr>8.1 Transaction</vt:lpstr>
      <vt:lpstr>8.1 Transaction</vt:lpstr>
      <vt:lpstr>8.1.1 Operation of Transaction</vt:lpstr>
      <vt:lpstr>8.1.1 Operation of Transaction</vt:lpstr>
      <vt:lpstr>8.1.2 Transaction model and states</vt:lpstr>
      <vt:lpstr>8.1.2 States of Transaction</vt:lpstr>
      <vt:lpstr>8.2 ACID Properties of Transaction</vt:lpstr>
      <vt:lpstr>8.2 ACID Properties of Transaction</vt:lpstr>
      <vt:lpstr>8.2 ACID Properties of Transaction</vt:lpstr>
      <vt:lpstr>8.2 ACID Properties of Transaction</vt:lpstr>
      <vt:lpstr>8.2 ACID Properties of Transaction</vt:lpstr>
      <vt:lpstr>8.2 ACID Properties of Transaction</vt:lpstr>
      <vt:lpstr>8.2 ACID Properties of Transaction</vt:lpstr>
      <vt:lpstr>8.3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8.3.1 Type of Schedule</vt:lpstr>
      <vt:lpstr>8.4 Serializability </vt:lpstr>
      <vt:lpstr>8.4.1 Types of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8.4.1.1 Conflict Serializability </vt:lpstr>
      <vt:lpstr>8.4.1.2 View Serializability </vt:lpstr>
      <vt:lpstr>8.4.1.2 View Serializability </vt:lpstr>
      <vt:lpstr>8.4.1.2 View Serializability </vt:lpstr>
      <vt:lpstr>8.4.1.2 View Serializability </vt:lpstr>
      <vt:lpstr>8.4.1.2 View Serializability </vt:lpstr>
      <vt:lpstr>8.4.1.2 View Serializability </vt:lpstr>
      <vt:lpstr>8.4.1.2 View Serializability </vt:lpstr>
      <vt:lpstr>8.4.1.2 View Serializability </vt:lpstr>
      <vt:lpstr>8.4.1.2 View Serializability </vt:lpstr>
      <vt:lpstr>8.5 Concurrency Control</vt:lpstr>
      <vt:lpstr>8.5.1 Concurrent Execution </vt:lpstr>
      <vt:lpstr>8.5.1 Concurrent Execution </vt:lpstr>
      <vt:lpstr>8.5.1 Concurrent Execution </vt:lpstr>
      <vt:lpstr>8.5.1 Concurrent Execution </vt:lpstr>
      <vt:lpstr>8.5.1 Concurrent Execution </vt:lpstr>
      <vt:lpstr>8.5.1 Concurrent Execution </vt:lpstr>
      <vt:lpstr>8.5.1 Concurrent Execution </vt:lpstr>
      <vt:lpstr>8.5.1 Concurrent Execution </vt:lpstr>
      <vt:lpstr>8.5.1 Concurrent Execution </vt:lpstr>
      <vt:lpstr>8.5.1 Concurrent Execution </vt:lpstr>
      <vt:lpstr>8.5.1 Concurrent Execution </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8.5.1 Concurrency Control Protocol</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8.6  SQL Standard Isolation Levels</vt:lpstr>
      <vt:lpstr>Assignment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Access Behavior and Impact Analysis on Education and Social Transformation in Dhangadhi Sub-Metropolitan City</dc:title>
  <dc:creator>Ravi Khadka</dc:creator>
  <cp:lastModifiedBy>Er. Ravi</cp:lastModifiedBy>
  <cp:revision>829</cp:revision>
  <dcterms:created xsi:type="dcterms:W3CDTF">2017-09-13T07:21:00Z</dcterms:created>
  <dcterms:modified xsi:type="dcterms:W3CDTF">2024-01-20T14:27:44Z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0x01010065BD02F5E4BC024DA86DFA7D8823C79F</vt:lpwstr>
  </property>
</Properties>
</file>